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528" r:id="rId2"/>
    <p:sldId id="529" r:id="rId3"/>
    <p:sldId id="264" r:id="rId4"/>
    <p:sldId id="540" r:id="rId5"/>
    <p:sldId id="547" r:id="rId6"/>
    <p:sldId id="483" r:id="rId7"/>
    <p:sldId id="266" r:id="rId8"/>
    <p:sldId id="548" r:id="rId9"/>
    <p:sldId id="530" r:id="rId10"/>
    <p:sldId id="262" r:id="rId11"/>
    <p:sldId id="537" r:id="rId12"/>
    <p:sldId id="535" r:id="rId13"/>
    <p:sldId id="536" r:id="rId14"/>
    <p:sldId id="531" r:id="rId15"/>
    <p:sldId id="532" r:id="rId16"/>
    <p:sldId id="534" r:id="rId17"/>
    <p:sldId id="538" r:id="rId18"/>
    <p:sldId id="539" r:id="rId19"/>
    <p:sldId id="533" r:id="rId20"/>
    <p:sldId id="541" r:id="rId21"/>
    <p:sldId id="542" r:id="rId22"/>
    <p:sldId id="294" r:id="rId23"/>
    <p:sldId id="292" r:id="rId24"/>
    <p:sldId id="489" r:id="rId25"/>
    <p:sldId id="490" r:id="rId26"/>
    <p:sldId id="303" r:id="rId27"/>
    <p:sldId id="306" r:id="rId28"/>
    <p:sldId id="304" r:id="rId29"/>
    <p:sldId id="519" r:id="rId30"/>
    <p:sldId id="520" r:id="rId31"/>
    <p:sldId id="501" r:id="rId32"/>
    <p:sldId id="497" r:id="rId33"/>
    <p:sldId id="514" r:id="rId34"/>
    <p:sldId id="502" r:id="rId35"/>
    <p:sldId id="493" r:id="rId36"/>
    <p:sldId id="498" r:id="rId37"/>
    <p:sldId id="504" r:id="rId38"/>
    <p:sldId id="526" r:id="rId39"/>
    <p:sldId id="527" r:id="rId40"/>
    <p:sldId id="543" r:id="rId41"/>
    <p:sldId id="545" r:id="rId42"/>
    <p:sldId id="546" r:id="rId43"/>
  </p:sldIdLst>
  <p:sldSz cx="12192000" cy="6858000"/>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11" autoAdjust="0"/>
    <p:restoredTop sz="94660"/>
  </p:normalViewPr>
  <p:slideViewPr>
    <p:cSldViewPr snapToGrid="0">
      <p:cViewPr varScale="1">
        <p:scale>
          <a:sx n="91" d="100"/>
          <a:sy n="91" d="100"/>
        </p:scale>
        <p:origin x="40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D8E729-F04E-4FB5-BF69-B9A697BDDBB0}" type="datetimeFigureOut">
              <a:rPr lang="en-US" smtClean="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DC86F-0426-4FBD-8A23-C4CB7F6069E3}" type="slidenum">
              <a:rPr lang="en-US" smtClean="0"/>
              <a:t>‹#›</a:t>
            </a:fld>
            <a:endParaRPr lang="en-US"/>
          </a:p>
        </p:txBody>
      </p:sp>
    </p:spTree>
    <p:extLst>
      <p:ext uri="{BB962C8B-B14F-4D97-AF65-F5344CB8AC3E}">
        <p14:creationId xmlns:p14="http://schemas.microsoft.com/office/powerpoint/2010/main" val="1645317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D8E729-F04E-4FB5-BF69-B9A697BDDBB0}" type="datetimeFigureOut">
              <a:rPr lang="en-US" smtClean="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DC86F-0426-4FBD-8A23-C4CB7F6069E3}" type="slidenum">
              <a:rPr lang="en-US" smtClean="0"/>
              <a:t>‹#›</a:t>
            </a:fld>
            <a:endParaRPr lang="en-US"/>
          </a:p>
        </p:txBody>
      </p:sp>
    </p:spTree>
    <p:extLst>
      <p:ext uri="{BB962C8B-B14F-4D97-AF65-F5344CB8AC3E}">
        <p14:creationId xmlns:p14="http://schemas.microsoft.com/office/powerpoint/2010/main" val="364707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D8E729-F04E-4FB5-BF69-B9A697BDDBB0}" type="datetimeFigureOut">
              <a:rPr lang="en-US" smtClean="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DC86F-0426-4FBD-8A23-C4CB7F6069E3}" type="slidenum">
              <a:rPr lang="en-US" smtClean="0"/>
              <a:t>‹#›</a:t>
            </a:fld>
            <a:endParaRPr lang="en-US"/>
          </a:p>
        </p:txBody>
      </p:sp>
    </p:spTree>
    <p:extLst>
      <p:ext uri="{BB962C8B-B14F-4D97-AF65-F5344CB8AC3E}">
        <p14:creationId xmlns:p14="http://schemas.microsoft.com/office/powerpoint/2010/main" val="3986670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D8E729-F04E-4FB5-BF69-B9A697BDDBB0}" type="datetimeFigureOut">
              <a:rPr lang="en-US" smtClean="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DC86F-0426-4FBD-8A23-C4CB7F6069E3}" type="slidenum">
              <a:rPr lang="en-US" smtClean="0"/>
              <a:t>‹#›</a:t>
            </a:fld>
            <a:endParaRPr lang="en-US"/>
          </a:p>
        </p:txBody>
      </p:sp>
    </p:spTree>
    <p:extLst>
      <p:ext uri="{BB962C8B-B14F-4D97-AF65-F5344CB8AC3E}">
        <p14:creationId xmlns:p14="http://schemas.microsoft.com/office/powerpoint/2010/main" val="33539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D8E729-F04E-4FB5-BF69-B9A697BDDBB0}" type="datetimeFigureOut">
              <a:rPr lang="en-US" smtClean="0"/>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DC86F-0426-4FBD-8A23-C4CB7F6069E3}" type="slidenum">
              <a:rPr lang="en-US" smtClean="0"/>
              <a:t>‹#›</a:t>
            </a:fld>
            <a:endParaRPr lang="en-US"/>
          </a:p>
        </p:txBody>
      </p:sp>
    </p:spTree>
    <p:extLst>
      <p:ext uri="{BB962C8B-B14F-4D97-AF65-F5344CB8AC3E}">
        <p14:creationId xmlns:p14="http://schemas.microsoft.com/office/powerpoint/2010/main" val="63130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D8E729-F04E-4FB5-BF69-B9A697BDDBB0}" type="datetimeFigureOut">
              <a:rPr lang="en-US" smtClean="0"/>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DC86F-0426-4FBD-8A23-C4CB7F6069E3}" type="slidenum">
              <a:rPr lang="en-US" smtClean="0"/>
              <a:t>‹#›</a:t>
            </a:fld>
            <a:endParaRPr lang="en-US"/>
          </a:p>
        </p:txBody>
      </p:sp>
    </p:spTree>
    <p:extLst>
      <p:ext uri="{BB962C8B-B14F-4D97-AF65-F5344CB8AC3E}">
        <p14:creationId xmlns:p14="http://schemas.microsoft.com/office/powerpoint/2010/main" val="1255528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D8E729-F04E-4FB5-BF69-B9A697BDDBB0}" type="datetimeFigureOut">
              <a:rPr lang="en-US" smtClean="0"/>
              <a:t>6/19/2023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DC86F-0426-4FBD-8A23-C4CB7F6069E3}" type="slidenum">
              <a:rPr lang="en-US" smtClean="0"/>
              <a:t>‹#›</a:t>
            </a:fld>
            <a:endParaRPr lang="en-US"/>
          </a:p>
        </p:txBody>
      </p:sp>
    </p:spTree>
    <p:extLst>
      <p:ext uri="{BB962C8B-B14F-4D97-AF65-F5344CB8AC3E}">
        <p14:creationId xmlns:p14="http://schemas.microsoft.com/office/powerpoint/2010/main" val="228970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D8E729-F04E-4FB5-BF69-B9A697BDDBB0}" type="datetimeFigureOut">
              <a:rPr lang="en-US" smtClean="0"/>
              <a:t>6/19/2023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DC86F-0426-4FBD-8A23-C4CB7F6069E3}" type="slidenum">
              <a:rPr lang="en-US" smtClean="0"/>
              <a:t>‹#›</a:t>
            </a:fld>
            <a:endParaRPr lang="en-US"/>
          </a:p>
        </p:txBody>
      </p:sp>
    </p:spTree>
    <p:extLst>
      <p:ext uri="{BB962C8B-B14F-4D97-AF65-F5344CB8AC3E}">
        <p14:creationId xmlns:p14="http://schemas.microsoft.com/office/powerpoint/2010/main" val="2459006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8E729-F04E-4FB5-BF69-B9A697BDDBB0}" type="datetimeFigureOut">
              <a:rPr lang="en-US" smtClean="0"/>
              <a:t>6/19/2023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DC86F-0426-4FBD-8A23-C4CB7F6069E3}" type="slidenum">
              <a:rPr lang="en-US" smtClean="0"/>
              <a:t>‹#›</a:t>
            </a:fld>
            <a:endParaRPr lang="en-US"/>
          </a:p>
        </p:txBody>
      </p:sp>
    </p:spTree>
    <p:extLst>
      <p:ext uri="{BB962C8B-B14F-4D97-AF65-F5344CB8AC3E}">
        <p14:creationId xmlns:p14="http://schemas.microsoft.com/office/powerpoint/2010/main" val="238565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D8E729-F04E-4FB5-BF69-B9A697BDDBB0}" type="datetimeFigureOut">
              <a:rPr lang="en-US" smtClean="0"/>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DC86F-0426-4FBD-8A23-C4CB7F6069E3}" type="slidenum">
              <a:rPr lang="en-US" smtClean="0"/>
              <a:t>‹#›</a:t>
            </a:fld>
            <a:endParaRPr lang="en-US"/>
          </a:p>
        </p:txBody>
      </p:sp>
    </p:spTree>
    <p:extLst>
      <p:ext uri="{BB962C8B-B14F-4D97-AF65-F5344CB8AC3E}">
        <p14:creationId xmlns:p14="http://schemas.microsoft.com/office/powerpoint/2010/main" val="1513894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D8E729-F04E-4FB5-BF69-B9A697BDDBB0}" type="datetimeFigureOut">
              <a:rPr lang="en-US" smtClean="0"/>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DC86F-0426-4FBD-8A23-C4CB7F6069E3}" type="slidenum">
              <a:rPr lang="en-US" smtClean="0"/>
              <a:t>‹#›</a:t>
            </a:fld>
            <a:endParaRPr lang="en-US"/>
          </a:p>
        </p:txBody>
      </p:sp>
    </p:spTree>
    <p:extLst>
      <p:ext uri="{BB962C8B-B14F-4D97-AF65-F5344CB8AC3E}">
        <p14:creationId xmlns:p14="http://schemas.microsoft.com/office/powerpoint/2010/main" val="2032602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8DE5F1-E0F9-4CCA-92B7-7A6FC4DFEE14}" type="slidenum">
              <a:rPr lang="en-US" smtClean="0"/>
              <a:pPr/>
              <a:t>‹#›</a:t>
            </a:fld>
            <a:endParaRPr lang="en-US"/>
          </a:p>
        </p:txBody>
      </p:sp>
    </p:spTree>
    <p:extLst>
      <p:ext uri="{BB962C8B-B14F-4D97-AF65-F5344CB8AC3E}">
        <p14:creationId xmlns:p14="http://schemas.microsoft.com/office/powerpoint/2010/main" val="2684785811"/>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tutor.ai/" TargetMode="External"/><Relationship Id="rId2" Type="http://schemas.openxmlformats.org/officeDocument/2006/relationships/hyperlink" Target="http://ge-lab.org/" TargetMode="External"/><Relationship Id="rId1" Type="http://schemas.openxmlformats.org/officeDocument/2006/relationships/slideLayout" Target="../slideLayouts/slideLayout1.xml"/><Relationship Id="rId4" Type="http://schemas.openxmlformats.org/officeDocument/2006/relationships/hyperlink" Target="https://chatlize.a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youtu.be/cPVOelrn_S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exijin/workshop/" TargetMode="External"/><Relationship Id="rId2" Type="http://schemas.openxmlformats.org/officeDocument/2006/relationships/hyperlink" Target="https://posit.clou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hyperlink" Target="https://www.amazon.com/s/ref=dp_byline_sr_book_2?ie=UTF8&amp;field-author=Felicia+Bond&amp;text=Felicia+Bond&amp;sort=relevancerank&amp;search-alias=books" TargetMode="External"/><Relationship Id="rId4" Type="http://schemas.openxmlformats.org/officeDocument/2006/relationships/hyperlink" Target="https://www.amazon.com/Laura-Numeroff/e/B000APH2CE/ref=dp_byline_cont_book_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raw.githubusercontent.com/gexijin/workshop/main/GSE37704_sailfish.csv" TargetMode="External"/><Relationship Id="rId2" Type="http://schemas.openxmlformats.org/officeDocument/2006/relationships/hyperlink" Target="https://github.com/gexijin/workshop/raw/main/prompts.docx" TargetMode="External"/><Relationship Id="rId1" Type="http://schemas.openxmlformats.org/officeDocument/2006/relationships/slideLayout" Target="../slideLayouts/slideLayout2.xml"/><Relationship Id="rId4" Type="http://schemas.openxmlformats.org/officeDocument/2006/relationships/hyperlink" Target="https://htmlpreview.github.io/?https://raw.githubusercontent.com/gexijin/workshop/main/DESeq2_GPT4.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chatlize.ai/" TargetMode="External"/><Relationship Id="rId2" Type="http://schemas.openxmlformats.org/officeDocument/2006/relationships/hyperlink" Target="https://rtutor.ai/" TargetMode="External"/><Relationship Id="rId1" Type="http://schemas.openxmlformats.org/officeDocument/2006/relationships/slideLayout" Target="../slideLayouts/slideLayout1.xml"/><Relationship Id="rId5" Type="http://schemas.openxmlformats.org/officeDocument/2006/relationships/hyperlink" Target="http://bioinformatics.sdstate.edu/go/" TargetMode="External"/><Relationship Id="rId4" Type="http://schemas.openxmlformats.org/officeDocument/2006/relationships/hyperlink" Target="http://bioinformatics.sdstate.edu/idep11/"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DEA9-4634-7ACE-9D61-EE489639502E}"/>
              </a:ext>
            </a:extLst>
          </p:cNvPr>
          <p:cNvSpPr>
            <a:spLocks noGrp="1"/>
          </p:cNvSpPr>
          <p:nvPr>
            <p:ph type="ctrTitle"/>
          </p:nvPr>
        </p:nvSpPr>
        <p:spPr/>
        <p:txBody>
          <a:bodyPr/>
          <a:lstStyle/>
          <a:p>
            <a:r>
              <a:rPr lang="en-US" dirty="0"/>
              <a:t>Tunis R user group workshop</a:t>
            </a:r>
          </a:p>
        </p:txBody>
      </p:sp>
      <p:sp>
        <p:nvSpPr>
          <p:cNvPr id="3" name="Subtitle 2">
            <a:extLst>
              <a:ext uri="{FF2B5EF4-FFF2-40B4-BE49-F238E27FC236}">
                <a16:creationId xmlns:a16="http://schemas.microsoft.com/office/drawing/2014/main" id="{BABEBF76-574C-54C6-E18E-B1F4499B895B}"/>
              </a:ext>
            </a:extLst>
          </p:cNvPr>
          <p:cNvSpPr>
            <a:spLocks noGrp="1"/>
          </p:cNvSpPr>
          <p:nvPr>
            <p:ph type="subTitle" idx="1"/>
          </p:nvPr>
        </p:nvSpPr>
        <p:spPr>
          <a:xfrm>
            <a:off x="1524000" y="3602037"/>
            <a:ext cx="9144000" cy="3133299"/>
          </a:xfrm>
        </p:spPr>
        <p:txBody>
          <a:bodyPr>
            <a:normAutofit/>
          </a:bodyPr>
          <a:lstStyle/>
          <a:p>
            <a:r>
              <a:rPr lang="en-US" dirty="0"/>
              <a:t>June 19, 2023</a:t>
            </a:r>
          </a:p>
          <a:p>
            <a:r>
              <a:rPr lang="en-US" dirty="0"/>
              <a:t>Steven Xijin Ge</a:t>
            </a:r>
          </a:p>
          <a:p>
            <a:r>
              <a:rPr lang="en-US" dirty="0"/>
              <a:t>South Dakota State University</a:t>
            </a:r>
          </a:p>
          <a:p>
            <a:r>
              <a:rPr lang="en-US" dirty="0">
                <a:hlinkClick r:id="rId2"/>
              </a:rPr>
              <a:t>http://ge-lab.org</a:t>
            </a:r>
            <a:r>
              <a:rPr lang="en-US" dirty="0"/>
              <a:t>    </a:t>
            </a:r>
            <a:r>
              <a:rPr lang="en-US" dirty="0">
                <a:hlinkClick r:id="rId3"/>
              </a:rPr>
              <a:t>https://RTutor.ai</a:t>
            </a:r>
            <a:r>
              <a:rPr lang="en-US" dirty="0"/>
              <a:t>    </a:t>
            </a:r>
            <a:r>
              <a:rPr lang="en-US" dirty="0">
                <a:hlinkClick r:id="rId4"/>
              </a:rPr>
              <a:t>https://Chatlize.ai</a:t>
            </a:r>
            <a:r>
              <a:rPr lang="en-US" dirty="0"/>
              <a:t> </a:t>
            </a:r>
          </a:p>
        </p:txBody>
      </p:sp>
    </p:spTree>
    <p:extLst>
      <p:ext uri="{BB962C8B-B14F-4D97-AF65-F5344CB8AC3E}">
        <p14:creationId xmlns:p14="http://schemas.microsoft.com/office/powerpoint/2010/main" val="1605699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5EA2-B188-F91F-88EF-31AE82C513C9}"/>
              </a:ext>
            </a:extLst>
          </p:cNvPr>
          <p:cNvSpPr>
            <a:spLocks noGrp="1"/>
          </p:cNvSpPr>
          <p:nvPr>
            <p:ph type="title"/>
          </p:nvPr>
        </p:nvSpPr>
        <p:spPr/>
        <p:txBody>
          <a:bodyPr/>
          <a:lstStyle/>
          <a:p>
            <a:r>
              <a:rPr lang="en-US" dirty="0"/>
              <a:t>Provide enough information</a:t>
            </a:r>
          </a:p>
        </p:txBody>
      </p:sp>
      <p:sp>
        <p:nvSpPr>
          <p:cNvPr id="3" name="Content Placeholder 2">
            <a:extLst>
              <a:ext uri="{FF2B5EF4-FFF2-40B4-BE49-F238E27FC236}">
                <a16:creationId xmlns:a16="http://schemas.microsoft.com/office/drawing/2014/main" id="{E33E1E89-0375-89CC-A9B3-C37C6B8ACB1B}"/>
              </a:ext>
            </a:extLst>
          </p:cNvPr>
          <p:cNvSpPr>
            <a:spLocks noGrp="1"/>
          </p:cNvSpPr>
          <p:nvPr>
            <p:ph idx="1"/>
          </p:nvPr>
        </p:nvSpPr>
        <p:spPr>
          <a:xfrm>
            <a:off x="838200" y="1514906"/>
            <a:ext cx="10515600" cy="4351338"/>
          </a:xfrm>
        </p:spPr>
        <p:txBody>
          <a:bodyPr>
            <a:normAutofit/>
          </a:bodyPr>
          <a:lstStyle/>
          <a:p>
            <a:r>
              <a:rPr lang="en-US" dirty="0"/>
              <a:t>Zero shot vs. few shot prompting</a:t>
            </a:r>
          </a:p>
          <a:p>
            <a:r>
              <a:rPr lang="en-US" dirty="0"/>
              <a:t>Paste manuals, example code</a:t>
            </a:r>
          </a:p>
          <a:p>
            <a:r>
              <a:rPr lang="en-US" dirty="0"/>
              <a:t>Describe your data, then ask for code. </a:t>
            </a:r>
          </a:p>
          <a:p>
            <a:r>
              <a:rPr lang="en-US" dirty="0"/>
              <a:t>Paste part of the data</a:t>
            </a:r>
          </a:p>
          <a:p>
            <a:r>
              <a:rPr lang="en-US" dirty="0"/>
              <a:t>Some questions are stupid</a:t>
            </a:r>
          </a:p>
        </p:txBody>
      </p:sp>
    </p:spTree>
    <p:extLst>
      <p:ext uri="{BB962C8B-B14F-4D97-AF65-F5344CB8AC3E}">
        <p14:creationId xmlns:p14="http://schemas.microsoft.com/office/powerpoint/2010/main" val="18627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923C-033F-E4A6-585E-A5D089BEFEE4}"/>
              </a:ext>
            </a:extLst>
          </p:cNvPr>
          <p:cNvSpPr>
            <a:spLocks noGrp="1"/>
          </p:cNvSpPr>
          <p:nvPr>
            <p:ph type="title"/>
          </p:nvPr>
        </p:nvSpPr>
        <p:spPr/>
        <p:txBody>
          <a:bodyPr/>
          <a:lstStyle/>
          <a:p>
            <a:r>
              <a:rPr lang="en-US" dirty="0"/>
              <a:t>Managing chat session</a:t>
            </a:r>
          </a:p>
        </p:txBody>
      </p:sp>
      <p:sp>
        <p:nvSpPr>
          <p:cNvPr id="3" name="Content Placeholder 2">
            <a:extLst>
              <a:ext uri="{FF2B5EF4-FFF2-40B4-BE49-F238E27FC236}">
                <a16:creationId xmlns:a16="http://schemas.microsoft.com/office/drawing/2014/main" id="{DF57BCEF-3549-27F0-A832-2569526E5D1F}"/>
              </a:ext>
            </a:extLst>
          </p:cNvPr>
          <p:cNvSpPr>
            <a:spLocks noGrp="1"/>
          </p:cNvSpPr>
          <p:nvPr>
            <p:ph idx="1"/>
          </p:nvPr>
        </p:nvSpPr>
        <p:spPr/>
        <p:txBody>
          <a:bodyPr/>
          <a:lstStyle/>
          <a:p>
            <a:r>
              <a:rPr lang="en-US" dirty="0"/>
              <a:t>Chat history </a:t>
            </a:r>
            <a:r>
              <a:rPr lang="en-US" dirty="0">
                <a:sym typeface="Wingdings" panose="05000000000000000000" pitchFamily="2" charset="2"/>
              </a:rPr>
              <a:t>defines </a:t>
            </a:r>
            <a:r>
              <a:rPr lang="en-US" dirty="0"/>
              <a:t> the context</a:t>
            </a:r>
          </a:p>
          <a:p>
            <a:r>
              <a:rPr lang="en-US" dirty="0"/>
              <a:t>Ask again, use the Regenerate button. </a:t>
            </a:r>
          </a:p>
          <a:p>
            <a:r>
              <a:rPr lang="en-US" dirty="0"/>
              <a:t>Edit your prompt</a:t>
            </a:r>
          </a:p>
          <a:p>
            <a:r>
              <a:rPr lang="en-US" dirty="0"/>
              <a:t>Start a new session</a:t>
            </a:r>
          </a:p>
          <a:p>
            <a:r>
              <a:rPr lang="en-US" dirty="0"/>
              <a:t>Start a new session if it is unrelated</a:t>
            </a:r>
          </a:p>
          <a:p>
            <a:r>
              <a:rPr lang="en-US" dirty="0"/>
              <a:t>Adjust the temperature setting</a:t>
            </a:r>
          </a:p>
          <a:p>
            <a:endParaRPr lang="en-US" dirty="0"/>
          </a:p>
        </p:txBody>
      </p:sp>
      <p:sp>
        <p:nvSpPr>
          <p:cNvPr id="4" name="Slide Number Placeholder 3">
            <a:extLst>
              <a:ext uri="{FF2B5EF4-FFF2-40B4-BE49-F238E27FC236}">
                <a16:creationId xmlns:a16="http://schemas.microsoft.com/office/drawing/2014/main" id="{C74D0296-76C5-46FF-A9BA-1B62E294AD09}"/>
              </a:ext>
            </a:extLst>
          </p:cNvPr>
          <p:cNvSpPr>
            <a:spLocks noGrp="1"/>
          </p:cNvSpPr>
          <p:nvPr>
            <p:ph type="sldNum" sz="quarter" idx="12"/>
          </p:nvPr>
        </p:nvSpPr>
        <p:spPr/>
        <p:txBody>
          <a:bodyPr/>
          <a:lstStyle/>
          <a:p>
            <a:fld id="{C07DC86F-0426-4FBD-8A23-C4CB7F6069E3}" type="slidenum">
              <a:rPr lang="en-US" smtClean="0"/>
              <a:t>11</a:t>
            </a:fld>
            <a:endParaRPr lang="en-US"/>
          </a:p>
        </p:txBody>
      </p:sp>
    </p:spTree>
    <p:extLst>
      <p:ext uri="{BB962C8B-B14F-4D97-AF65-F5344CB8AC3E}">
        <p14:creationId xmlns:p14="http://schemas.microsoft.com/office/powerpoint/2010/main" val="1679343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41E5-00DE-C0DC-840C-9AE67281DA04}"/>
              </a:ext>
            </a:extLst>
          </p:cNvPr>
          <p:cNvSpPr>
            <a:spLocks noGrp="1"/>
          </p:cNvSpPr>
          <p:nvPr>
            <p:ph type="title"/>
          </p:nvPr>
        </p:nvSpPr>
        <p:spPr/>
        <p:txBody>
          <a:bodyPr/>
          <a:lstStyle/>
          <a:p>
            <a:r>
              <a:rPr lang="en-US" dirty="0"/>
              <a:t>Prompting strategies</a:t>
            </a:r>
          </a:p>
        </p:txBody>
      </p:sp>
      <p:sp>
        <p:nvSpPr>
          <p:cNvPr id="3" name="Content Placeholder 2">
            <a:extLst>
              <a:ext uri="{FF2B5EF4-FFF2-40B4-BE49-F238E27FC236}">
                <a16:creationId xmlns:a16="http://schemas.microsoft.com/office/drawing/2014/main" id="{1E56E795-5FAA-E27C-BE57-4AA314A52556}"/>
              </a:ext>
            </a:extLst>
          </p:cNvPr>
          <p:cNvSpPr>
            <a:spLocks noGrp="1"/>
          </p:cNvSpPr>
          <p:nvPr>
            <p:ph idx="1"/>
          </p:nvPr>
        </p:nvSpPr>
        <p:spPr/>
        <p:txBody>
          <a:bodyPr/>
          <a:lstStyle/>
          <a:p>
            <a:r>
              <a:rPr lang="en-US" dirty="0"/>
              <a:t>Input-output</a:t>
            </a:r>
          </a:p>
          <a:p>
            <a:r>
              <a:rPr lang="en-US" dirty="0"/>
              <a:t>Chain of thoughts</a:t>
            </a:r>
          </a:p>
          <a:p>
            <a:r>
              <a:rPr lang="en-US" dirty="0"/>
              <a:t>Chains of thoughts-Self consistency</a:t>
            </a:r>
          </a:p>
          <a:p>
            <a:r>
              <a:rPr lang="en-US" dirty="0"/>
              <a:t>Tree of thoughts  </a:t>
            </a:r>
            <a:r>
              <a:rPr lang="en-US" dirty="0">
                <a:hlinkClick r:id="rId2"/>
              </a:rPr>
              <a:t>https://youtu.be/cPVOelrn_SU</a:t>
            </a:r>
            <a:r>
              <a:rPr lang="en-US" dirty="0"/>
              <a:t> </a:t>
            </a:r>
          </a:p>
          <a:p>
            <a:r>
              <a:rPr lang="en-US" dirty="0"/>
              <a:t>Forest of thoughts</a:t>
            </a:r>
          </a:p>
        </p:txBody>
      </p:sp>
      <p:sp>
        <p:nvSpPr>
          <p:cNvPr id="4" name="Slide Number Placeholder 3">
            <a:extLst>
              <a:ext uri="{FF2B5EF4-FFF2-40B4-BE49-F238E27FC236}">
                <a16:creationId xmlns:a16="http://schemas.microsoft.com/office/drawing/2014/main" id="{B7AAA897-76F9-190A-B462-A49865875F54}"/>
              </a:ext>
            </a:extLst>
          </p:cNvPr>
          <p:cNvSpPr>
            <a:spLocks noGrp="1"/>
          </p:cNvSpPr>
          <p:nvPr>
            <p:ph type="sldNum" sz="quarter" idx="12"/>
          </p:nvPr>
        </p:nvSpPr>
        <p:spPr/>
        <p:txBody>
          <a:bodyPr/>
          <a:lstStyle/>
          <a:p>
            <a:fld id="{C07DC86F-0426-4FBD-8A23-C4CB7F6069E3}" type="slidenum">
              <a:rPr lang="en-US" smtClean="0"/>
              <a:t>12</a:t>
            </a:fld>
            <a:endParaRPr lang="en-US"/>
          </a:p>
        </p:txBody>
      </p:sp>
    </p:spTree>
    <p:extLst>
      <p:ext uri="{BB962C8B-B14F-4D97-AF65-F5344CB8AC3E}">
        <p14:creationId xmlns:p14="http://schemas.microsoft.com/office/powerpoint/2010/main" val="2682672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AAB3-5E63-ED1F-B0A1-917EFBC77A1F}"/>
              </a:ext>
            </a:extLst>
          </p:cNvPr>
          <p:cNvSpPr>
            <a:spLocks noGrp="1"/>
          </p:cNvSpPr>
          <p:nvPr>
            <p:ph type="title"/>
          </p:nvPr>
        </p:nvSpPr>
        <p:spPr/>
        <p:txBody>
          <a:bodyPr/>
          <a:lstStyle/>
          <a:p>
            <a:r>
              <a:rPr lang="en-US" dirty="0"/>
              <a:t>Chain of thoughts prompting</a:t>
            </a:r>
          </a:p>
        </p:txBody>
      </p:sp>
      <p:sp>
        <p:nvSpPr>
          <p:cNvPr id="3" name="Content Placeholder 2">
            <a:extLst>
              <a:ext uri="{FF2B5EF4-FFF2-40B4-BE49-F238E27FC236}">
                <a16:creationId xmlns:a16="http://schemas.microsoft.com/office/drawing/2014/main" id="{59C41A48-85DC-D41B-53EF-5786377EB5E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48707E7-8966-01F9-5160-2E14C80C6AB1}"/>
              </a:ext>
            </a:extLst>
          </p:cNvPr>
          <p:cNvSpPr>
            <a:spLocks noGrp="1"/>
          </p:cNvSpPr>
          <p:nvPr>
            <p:ph type="sldNum" sz="quarter" idx="12"/>
          </p:nvPr>
        </p:nvSpPr>
        <p:spPr/>
        <p:txBody>
          <a:bodyPr/>
          <a:lstStyle/>
          <a:p>
            <a:fld id="{C07DC86F-0426-4FBD-8A23-C4CB7F6069E3}" type="slidenum">
              <a:rPr lang="en-US" smtClean="0"/>
              <a:t>13</a:t>
            </a:fld>
            <a:endParaRPr lang="en-US"/>
          </a:p>
        </p:txBody>
      </p:sp>
      <p:pic>
        <p:nvPicPr>
          <p:cNvPr id="6" name="Picture 5">
            <a:extLst>
              <a:ext uri="{FF2B5EF4-FFF2-40B4-BE49-F238E27FC236}">
                <a16:creationId xmlns:a16="http://schemas.microsoft.com/office/drawing/2014/main" id="{929DD1F0-ED89-4820-0D91-DCFC380B79F9}"/>
              </a:ext>
            </a:extLst>
          </p:cNvPr>
          <p:cNvPicPr>
            <a:picLocks noChangeAspect="1"/>
          </p:cNvPicPr>
          <p:nvPr/>
        </p:nvPicPr>
        <p:blipFill>
          <a:blip r:embed="rId2"/>
          <a:stretch>
            <a:fillRect/>
          </a:stretch>
        </p:blipFill>
        <p:spPr>
          <a:xfrm>
            <a:off x="0" y="365125"/>
            <a:ext cx="12170684" cy="5848350"/>
          </a:xfrm>
          <a:prstGeom prst="rect">
            <a:avLst/>
          </a:prstGeom>
        </p:spPr>
      </p:pic>
      <p:sp>
        <p:nvSpPr>
          <p:cNvPr id="8" name="Rectangle 7">
            <a:extLst>
              <a:ext uri="{FF2B5EF4-FFF2-40B4-BE49-F238E27FC236}">
                <a16:creationId xmlns:a16="http://schemas.microsoft.com/office/drawing/2014/main" id="{D2D5D644-9C74-E0F5-B241-9C6590B5C9FD}"/>
              </a:ext>
            </a:extLst>
          </p:cNvPr>
          <p:cNvSpPr/>
          <p:nvPr/>
        </p:nvSpPr>
        <p:spPr>
          <a:xfrm>
            <a:off x="1924050" y="365125"/>
            <a:ext cx="1257300" cy="3159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ADF71A-19D1-6DA4-FC44-49D7C1104637}"/>
              </a:ext>
            </a:extLst>
          </p:cNvPr>
          <p:cNvSpPr txBox="1"/>
          <p:nvPr/>
        </p:nvSpPr>
        <p:spPr>
          <a:xfrm>
            <a:off x="936596" y="246082"/>
            <a:ext cx="2244754" cy="553998"/>
          </a:xfrm>
          <a:prstGeom prst="rect">
            <a:avLst/>
          </a:prstGeom>
          <a:noFill/>
        </p:spPr>
        <p:txBody>
          <a:bodyPr wrap="square" rtlCol="0">
            <a:spAutoFit/>
          </a:bodyPr>
          <a:lstStyle/>
          <a:p>
            <a:r>
              <a:rPr lang="en-US" sz="3000" dirty="0">
                <a:solidFill>
                  <a:schemeClr val="bg1"/>
                </a:solidFill>
              </a:rPr>
              <a:t>Input-Output</a:t>
            </a:r>
          </a:p>
        </p:txBody>
      </p:sp>
      <p:sp>
        <p:nvSpPr>
          <p:cNvPr id="9" name="TextBox 8">
            <a:extLst>
              <a:ext uri="{FF2B5EF4-FFF2-40B4-BE49-F238E27FC236}">
                <a16:creationId xmlns:a16="http://schemas.microsoft.com/office/drawing/2014/main" id="{9160E9DC-5968-4559-3134-EB9010E203C1}"/>
              </a:ext>
            </a:extLst>
          </p:cNvPr>
          <p:cNvSpPr txBox="1"/>
          <p:nvPr/>
        </p:nvSpPr>
        <p:spPr>
          <a:xfrm>
            <a:off x="5219700" y="6356350"/>
            <a:ext cx="3990975" cy="369332"/>
          </a:xfrm>
          <a:prstGeom prst="rect">
            <a:avLst/>
          </a:prstGeom>
          <a:noFill/>
        </p:spPr>
        <p:txBody>
          <a:bodyPr wrap="square" rtlCol="0">
            <a:spAutoFit/>
          </a:bodyPr>
          <a:lstStyle/>
          <a:p>
            <a:r>
              <a:rPr lang="en-US" dirty="0"/>
              <a:t>	Wei et al. arXiv:2201.11903, 2022</a:t>
            </a:r>
          </a:p>
        </p:txBody>
      </p:sp>
    </p:spTree>
    <p:extLst>
      <p:ext uri="{BB962C8B-B14F-4D97-AF65-F5344CB8AC3E}">
        <p14:creationId xmlns:p14="http://schemas.microsoft.com/office/powerpoint/2010/main" val="3066579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14B1C9-B2E9-4FD0-E76C-AAB3A9460369}"/>
              </a:ext>
            </a:extLst>
          </p:cNvPr>
          <p:cNvPicPr>
            <a:picLocks noChangeAspect="1"/>
          </p:cNvPicPr>
          <p:nvPr/>
        </p:nvPicPr>
        <p:blipFill>
          <a:blip r:embed="rId2"/>
          <a:stretch>
            <a:fillRect/>
          </a:stretch>
        </p:blipFill>
        <p:spPr>
          <a:xfrm>
            <a:off x="246267" y="543233"/>
            <a:ext cx="11945733" cy="5771534"/>
          </a:xfrm>
          <a:prstGeom prst="rect">
            <a:avLst/>
          </a:prstGeom>
        </p:spPr>
      </p:pic>
      <p:sp>
        <p:nvSpPr>
          <p:cNvPr id="4" name="TextBox 3">
            <a:extLst>
              <a:ext uri="{FF2B5EF4-FFF2-40B4-BE49-F238E27FC236}">
                <a16:creationId xmlns:a16="http://schemas.microsoft.com/office/drawing/2014/main" id="{4CF16FC9-1DC6-36DC-7C70-4B7A7DBE94BE}"/>
              </a:ext>
            </a:extLst>
          </p:cNvPr>
          <p:cNvSpPr txBox="1"/>
          <p:nvPr/>
        </p:nvSpPr>
        <p:spPr>
          <a:xfrm>
            <a:off x="8117840" y="6450468"/>
            <a:ext cx="3850640" cy="369332"/>
          </a:xfrm>
          <a:prstGeom prst="rect">
            <a:avLst/>
          </a:prstGeom>
          <a:noFill/>
        </p:spPr>
        <p:txBody>
          <a:bodyPr wrap="square" rtlCol="0">
            <a:spAutoFit/>
          </a:bodyPr>
          <a:lstStyle/>
          <a:p>
            <a:r>
              <a:rPr lang="en-US" dirty="0"/>
              <a:t>Yao et al. arXiv:2305.10601</a:t>
            </a:r>
          </a:p>
        </p:txBody>
      </p:sp>
    </p:spTree>
    <p:extLst>
      <p:ext uri="{BB962C8B-B14F-4D97-AF65-F5344CB8AC3E}">
        <p14:creationId xmlns:p14="http://schemas.microsoft.com/office/powerpoint/2010/main" val="2394561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AF63-D982-8C31-4A49-8E261213D2ED}"/>
              </a:ext>
            </a:extLst>
          </p:cNvPr>
          <p:cNvSpPr>
            <a:spLocks noGrp="1"/>
          </p:cNvSpPr>
          <p:nvPr>
            <p:ph type="title"/>
          </p:nvPr>
        </p:nvSpPr>
        <p:spPr/>
        <p:txBody>
          <a:bodyPr/>
          <a:lstStyle/>
          <a:p>
            <a:r>
              <a:rPr lang="en-US" dirty="0"/>
              <a:t>Beyond coding</a:t>
            </a:r>
          </a:p>
        </p:txBody>
      </p:sp>
      <p:sp>
        <p:nvSpPr>
          <p:cNvPr id="3" name="Content Placeholder 2">
            <a:extLst>
              <a:ext uri="{FF2B5EF4-FFF2-40B4-BE49-F238E27FC236}">
                <a16:creationId xmlns:a16="http://schemas.microsoft.com/office/drawing/2014/main" id="{6C9EF5C5-9637-1870-5529-5D20D13D4DF0}"/>
              </a:ext>
            </a:extLst>
          </p:cNvPr>
          <p:cNvSpPr>
            <a:spLocks noGrp="1"/>
          </p:cNvSpPr>
          <p:nvPr>
            <p:ph idx="1"/>
          </p:nvPr>
        </p:nvSpPr>
        <p:spPr/>
        <p:txBody>
          <a:bodyPr>
            <a:normAutofit fontScale="92500" lnSpcReduction="20000"/>
          </a:bodyPr>
          <a:lstStyle/>
          <a:p>
            <a:r>
              <a:rPr lang="en-US" dirty="0"/>
              <a:t>Debug:   “Find and fix the bug in this code:”</a:t>
            </a:r>
          </a:p>
          <a:p>
            <a:r>
              <a:rPr lang="en-US" dirty="0"/>
              <a:t>Annotate: “Add detailed comments to this code”</a:t>
            </a:r>
          </a:p>
          <a:p>
            <a:r>
              <a:rPr lang="en-US" dirty="0"/>
              <a:t>Explain: “Explain this code to a beginner.”</a:t>
            </a:r>
          </a:p>
          <a:p>
            <a:r>
              <a:rPr lang="en-US" dirty="0"/>
              <a:t>Refactor: “Rewrite this code according to Google style guides”</a:t>
            </a:r>
          </a:p>
          <a:p>
            <a:pPr marL="0" indent="0">
              <a:buNone/>
            </a:pPr>
            <a:r>
              <a:rPr lang="en-US" dirty="0"/>
              <a:t>                   “Rewrite this code for improved performance.”</a:t>
            </a:r>
          </a:p>
          <a:p>
            <a:r>
              <a:rPr lang="en-US" dirty="0"/>
              <a:t>Translate: “Rewrite this Python function in R.”</a:t>
            </a:r>
          </a:p>
          <a:p>
            <a:r>
              <a:rPr lang="en-US" dirty="0"/>
              <a:t>Knowledge: </a:t>
            </a:r>
          </a:p>
          <a:p>
            <a:pPr marL="0" indent="0">
              <a:buNone/>
            </a:pPr>
            <a:r>
              <a:rPr lang="en-US" dirty="0"/>
              <a:t>     “What statistical technique I should use to predict stock price?”       </a:t>
            </a:r>
          </a:p>
          <a:p>
            <a:pPr marL="0" indent="0">
              <a:buNone/>
            </a:pPr>
            <a:r>
              <a:rPr lang="en-US" dirty="0"/>
              <a:t>      “List the widely used R packages for dimension reduction.”</a:t>
            </a:r>
          </a:p>
          <a:p>
            <a:pPr marL="0" indent="0">
              <a:buNone/>
            </a:pPr>
            <a:r>
              <a:rPr lang="en-US" dirty="0"/>
              <a:t>      “Develop a plan to predict stock price and make money”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70988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F411-5DCF-728C-1241-FCDE76414708}"/>
              </a:ext>
            </a:extLst>
          </p:cNvPr>
          <p:cNvSpPr>
            <a:spLocks noGrp="1"/>
          </p:cNvSpPr>
          <p:nvPr>
            <p:ph type="title"/>
          </p:nvPr>
        </p:nvSpPr>
        <p:spPr/>
        <p:txBody>
          <a:bodyPr/>
          <a:lstStyle/>
          <a:p>
            <a:r>
              <a:rPr lang="en-US" dirty="0"/>
              <a:t>Activity 1. Explain an algorithm.</a:t>
            </a:r>
            <a:br>
              <a:rPr lang="en-US" dirty="0"/>
            </a:br>
            <a:endParaRPr lang="en-US" dirty="0"/>
          </a:p>
        </p:txBody>
      </p:sp>
      <p:sp>
        <p:nvSpPr>
          <p:cNvPr id="3" name="Content Placeholder 2">
            <a:extLst>
              <a:ext uri="{FF2B5EF4-FFF2-40B4-BE49-F238E27FC236}">
                <a16:creationId xmlns:a16="http://schemas.microsoft.com/office/drawing/2014/main" id="{7FC9C2CE-0C1B-FAA4-5791-CF70DA514817}"/>
              </a:ext>
            </a:extLst>
          </p:cNvPr>
          <p:cNvSpPr>
            <a:spLocks noGrp="1"/>
          </p:cNvSpPr>
          <p:nvPr>
            <p:ph idx="1"/>
          </p:nvPr>
        </p:nvSpPr>
        <p:spPr>
          <a:xfrm>
            <a:off x="838200" y="1825625"/>
            <a:ext cx="10515600" cy="1812925"/>
          </a:xfrm>
        </p:spPr>
        <p:txBody>
          <a:bodyPr>
            <a:normAutofit/>
          </a:bodyPr>
          <a:lstStyle/>
          <a:p>
            <a:r>
              <a:rPr lang="en-US" sz="3500" dirty="0">
                <a:solidFill>
                  <a:srgbClr val="FFFF00"/>
                </a:solidFill>
              </a:rPr>
              <a:t>Explain the hierarchical clustering algorithm.</a:t>
            </a:r>
          </a:p>
          <a:p>
            <a:r>
              <a:rPr lang="en-US" sz="3500" dirty="0">
                <a:solidFill>
                  <a:srgbClr val="FFFF00"/>
                </a:solidFill>
              </a:rPr>
              <a:t>Explain the algorithm for hierarchical clustering in plain English so that a middle school student can understand.</a:t>
            </a:r>
          </a:p>
          <a:p>
            <a:pPr marL="0" indent="0">
              <a:buNone/>
            </a:pPr>
            <a:endParaRPr lang="en-US" dirty="0"/>
          </a:p>
        </p:txBody>
      </p:sp>
    </p:spTree>
    <p:extLst>
      <p:ext uri="{BB962C8B-B14F-4D97-AF65-F5344CB8AC3E}">
        <p14:creationId xmlns:p14="http://schemas.microsoft.com/office/powerpoint/2010/main" val="2410783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ECA46-048F-0A5E-5598-A6DF17E47342}"/>
              </a:ext>
            </a:extLst>
          </p:cNvPr>
          <p:cNvSpPr>
            <a:spLocks noGrp="1"/>
          </p:cNvSpPr>
          <p:nvPr>
            <p:ph type="title"/>
          </p:nvPr>
        </p:nvSpPr>
        <p:spPr/>
        <p:txBody>
          <a:bodyPr/>
          <a:lstStyle/>
          <a:p>
            <a:r>
              <a:rPr lang="en-US" dirty="0"/>
              <a:t>Activity 2: Find R functions for heatmap</a:t>
            </a:r>
            <a:br>
              <a:rPr lang="en-US" dirty="0"/>
            </a:br>
            <a:endParaRPr lang="en-US" dirty="0"/>
          </a:p>
        </p:txBody>
      </p:sp>
      <p:sp>
        <p:nvSpPr>
          <p:cNvPr id="3" name="Content Placeholder 2">
            <a:extLst>
              <a:ext uri="{FF2B5EF4-FFF2-40B4-BE49-F238E27FC236}">
                <a16:creationId xmlns:a16="http://schemas.microsoft.com/office/drawing/2014/main" id="{5A80781E-E8FF-B15E-D174-D53CAB55CEF3}"/>
              </a:ext>
            </a:extLst>
          </p:cNvPr>
          <p:cNvSpPr>
            <a:spLocks noGrp="1"/>
          </p:cNvSpPr>
          <p:nvPr>
            <p:ph idx="1"/>
          </p:nvPr>
        </p:nvSpPr>
        <p:spPr/>
        <p:txBody>
          <a:bodyPr>
            <a:normAutofit/>
          </a:bodyPr>
          <a:lstStyle/>
          <a:p>
            <a:r>
              <a:rPr lang="en-US" sz="3200" dirty="0">
                <a:solidFill>
                  <a:srgbClr val="FFFF00"/>
                </a:solidFill>
              </a:rPr>
              <a:t>What are the popular R packages for creating heatmaps?</a:t>
            </a:r>
          </a:p>
          <a:p>
            <a:r>
              <a:rPr lang="en-US" sz="3200" dirty="0">
                <a:solidFill>
                  <a:srgbClr val="FFFF00"/>
                </a:solidFill>
              </a:rPr>
              <a:t>What are the different methods for creating heatmaps in R?</a:t>
            </a:r>
          </a:p>
          <a:p>
            <a:r>
              <a:rPr lang="en-US" sz="3200" dirty="0">
                <a:solidFill>
                  <a:srgbClr val="FFFF00"/>
                </a:solidFill>
              </a:rPr>
              <a:t>What are the different methods for creating heatmaps with hierarchical clustering?</a:t>
            </a:r>
          </a:p>
          <a:p>
            <a:endParaRPr lang="en-US" dirty="0"/>
          </a:p>
        </p:txBody>
      </p:sp>
      <p:sp>
        <p:nvSpPr>
          <p:cNvPr id="4" name="Slide Number Placeholder 3">
            <a:extLst>
              <a:ext uri="{FF2B5EF4-FFF2-40B4-BE49-F238E27FC236}">
                <a16:creationId xmlns:a16="http://schemas.microsoft.com/office/drawing/2014/main" id="{ACE29B83-1A32-5F38-71DE-6C770F208482}"/>
              </a:ext>
            </a:extLst>
          </p:cNvPr>
          <p:cNvSpPr>
            <a:spLocks noGrp="1"/>
          </p:cNvSpPr>
          <p:nvPr>
            <p:ph type="sldNum" sz="quarter" idx="12"/>
          </p:nvPr>
        </p:nvSpPr>
        <p:spPr/>
        <p:txBody>
          <a:bodyPr/>
          <a:lstStyle/>
          <a:p>
            <a:fld id="{C07DC86F-0426-4FBD-8A23-C4CB7F6069E3}" type="slidenum">
              <a:rPr lang="en-US" smtClean="0"/>
              <a:t>17</a:t>
            </a:fld>
            <a:endParaRPr lang="en-US"/>
          </a:p>
        </p:txBody>
      </p:sp>
    </p:spTree>
    <p:extLst>
      <p:ext uri="{BB962C8B-B14F-4D97-AF65-F5344CB8AC3E}">
        <p14:creationId xmlns:p14="http://schemas.microsoft.com/office/powerpoint/2010/main" val="364333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15EF8-61CC-5FFF-4201-04028E91FA3F}"/>
              </a:ext>
            </a:extLst>
          </p:cNvPr>
          <p:cNvSpPr>
            <a:spLocks noGrp="1"/>
          </p:cNvSpPr>
          <p:nvPr>
            <p:ph type="title"/>
          </p:nvPr>
        </p:nvSpPr>
        <p:spPr/>
        <p:txBody>
          <a:bodyPr/>
          <a:lstStyle/>
          <a:p>
            <a:r>
              <a:rPr lang="en-US" dirty="0"/>
              <a:t>Activity 3: Code, test, &amp; debug</a:t>
            </a:r>
          </a:p>
        </p:txBody>
      </p:sp>
      <p:sp>
        <p:nvSpPr>
          <p:cNvPr id="3" name="Content Placeholder 2">
            <a:extLst>
              <a:ext uri="{FF2B5EF4-FFF2-40B4-BE49-F238E27FC236}">
                <a16:creationId xmlns:a16="http://schemas.microsoft.com/office/drawing/2014/main" id="{0D3223F8-3BDA-BA52-2CC1-A8F65F74DE39}"/>
              </a:ext>
            </a:extLst>
          </p:cNvPr>
          <p:cNvSpPr>
            <a:spLocks noGrp="1"/>
          </p:cNvSpPr>
          <p:nvPr>
            <p:ph idx="1"/>
          </p:nvPr>
        </p:nvSpPr>
        <p:spPr>
          <a:xfrm>
            <a:off x="838200" y="1825625"/>
            <a:ext cx="10515600" cy="2460625"/>
          </a:xfrm>
        </p:spPr>
        <p:txBody>
          <a:bodyPr>
            <a:noAutofit/>
          </a:bodyPr>
          <a:lstStyle/>
          <a:p>
            <a:pPr marL="514350" indent="-514350">
              <a:buFont typeface="+mj-lt"/>
              <a:buAutoNum type="arabicPeriod"/>
            </a:pPr>
            <a:r>
              <a:rPr lang="en-US" sz="3500" dirty="0">
                <a:solidFill>
                  <a:srgbClr val="FFFF00"/>
                </a:solidFill>
              </a:rPr>
              <a:t>Write R code to create a heatmap using heatmap.2 and the iris dataset.</a:t>
            </a:r>
          </a:p>
          <a:p>
            <a:pPr marL="514350" indent="-514350">
              <a:buFont typeface="+mj-lt"/>
              <a:buAutoNum type="arabicPeriod"/>
            </a:pPr>
            <a:r>
              <a:rPr lang="en-US" sz="3500" dirty="0"/>
              <a:t>Copy code to RStudio</a:t>
            </a:r>
          </a:p>
          <a:p>
            <a:pPr marL="514350" indent="-514350">
              <a:buFont typeface="+mj-lt"/>
              <a:buAutoNum type="arabicPeriod"/>
            </a:pPr>
            <a:r>
              <a:rPr lang="en-US" sz="3500" dirty="0"/>
              <a:t>Install packages</a:t>
            </a:r>
          </a:p>
          <a:p>
            <a:pPr marL="514350" indent="-514350">
              <a:buFont typeface="+mj-lt"/>
              <a:buAutoNum type="arabicPeriod"/>
            </a:pPr>
            <a:r>
              <a:rPr lang="en-US" sz="3500" dirty="0"/>
              <a:t>Run, Trouble-shoot</a:t>
            </a:r>
          </a:p>
          <a:p>
            <a:pPr marL="514350" indent="-514350">
              <a:buFont typeface="+mj-lt"/>
              <a:buAutoNum type="arabicPeriod"/>
            </a:pPr>
            <a:r>
              <a:rPr lang="en-US" sz="3500" dirty="0"/>
              <a:t>Copy the error message back to ChatGPT</a:t>
            </a:r>
          </a:p>
        </p:txBody>
      </p:sp>
      <p:sp>
        <p:nvSpPr>
          <p:cNvPr id="4" name="Slide Number Placeholder 3">
            <a:extLst>
              <a:ext uri="{FF2B5EF4-FFF2-40B4-BE49-F238E27FC236}">
                <a16:creationId xmlns:a16="http://schemas.microsoft.com/office/drawing/2014/main" id="{C8C87CB3-6856-5BCB-074D-B4806F69A76C}"/>
              </a:ext>
            </a:extLst>
          </p:cNvPr>
          <p:cNvSpPr>
            <a:spLocks noGrp="1"/>
          </p:cNvSpPr>
          <p:nvPr>
            <p:ph type="sldNum" sz="quarter" idx="12"/>
          </p:nvPr>
        </p:nvSpPr>
        <p:spPr/>
        <p:txBody>
          <a:bodyPr/>
          <a:lstStyle/>
          <a:p>
            <a:fld id="{C07DC86F-0426-4FBD-8A23-C4CB7F6069E3}" type="slidenum">
              <a:rPr lang="en-US" smtClean="0"/>
              <a:t>18</a:t>
            </a:fld>
            <a:endParaRPr lang="en-US"/>
          </a:p>
        </p:txBody>
      </p:sp>
    </p:spTree>
    <p:extLst>
      <p:ext uri="{BB962C8B-B14F-4D97-AF65-F5344CB8AC3E}">
        <p14:creationId xmlns:p14="http://schemas.microsoft.com/office/powerpoint/2010/main" val="3122827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E6C1-1E74-5C92-C5E9-6086D47829EF}"/>
              </a:ext>
            </a:extLst>
          </p:cNvPr>
          <p:cNvSpPr>
            <a:spLocks noGrp="1"/>
          </p:cNvSpPr>
          <p:nvPr>
            <p:ph type="title"/>
          </p:nvPr>
        </p:nvSpPr>
        <p:spPr/>
        <p:txBody>
          <a:bodyPr/>
          <a:lstStyle/>
          <a:p>
            <a:r>
              <a:rPr lang="en-US" dirty="0"/>
              <a:t>Activity 4. Improve</a:t>
            </a:r>
          </a:p>
        </p:txBody>
      </p:sp>
      <p:sp>
        <p:nvSpPr>
          <p:cNvPr id="3" name="Content Placeholder 2">
            <a:extLst>
              <a:ext uri="{FF2B5EF4-FFF2-40B4-BE49-F238E27FC236}">
                <a16:creationId xmlns:a16="http://schemas.microsoft.com/office/drawing/2014/main" id="{763F0E17-1976-CEB5-08AD-B2E3178AEFB1}"/>
              </a:ext>
            </a:extLst>
          </p:cNvPr>
          <p:cNvSpPr>
            <a:spLocks noGrp="1"/>
          </p:cNvSpPr>
          <p:nvPr>
            <p:ph idx="1"/>
          </p:nvPr>
        </p:nvSpPr>
        <p:spPr/>
        <p:txBody>
          <a:bodyPr>
            <a:normAutofit/>
          </a:bodyPr>
          <a:lstStyle/>
          <a:p>
            <a:r>
              <a:rPr lang="en-US" sz="3900" dirty="0">
                <a:solidFill>
                  <a:srgbClr val="FFFF00"/>
                </a:solidFill>
              </a:rPr>
              <a:t>Subtract the mean from each column before creating a heatmap.</a:t>
            </a:r>
          </a:p>
        </p:txBody>
      </p:sp>
      <p:sp>
        <p:nvSpPr>
          <p:cNvPr id="4" name="TextBox 3">
            <a:extLst>
              <a:ext uri="{FF2B5EF4-FFF2-40B4-BE49-F238E27FC236}">
                <a16:creationId xmlns:a16="http://schemas.microsoft.com/office/drawing/2014/main" id="{6F11C2FB-49A3-A131-97B5-E263C42F15A1}"/>
              </a:ext>
            </a:extLst>
          </p:cNvPr>
          <p:cNvSpPr txBox="1"/>
          <p:nvPr/>
        </p:nvSpPr>
        <p:spPr>
          <a:xfrm>
            <a:off x="2032000" y="6176963"/>
            <a:ext cx="6096000" cy="369332"/>
          </a:xfrm>
          <a:prstGeom prst="rect">
            <a:avLst/>
          </a:prstGeom>
          <a:noFill/>
        </p:spPr>
        <p:txBody>
          <a:bodyPr wrap="square">
            <a:spAutoFit/>
          </a:bodyPr>
          <a:lstStyle/>
          <a:p>
            <a:r>
              <a:rPr lang="en-US" dirty="0"/>
              <a:t>https://www.nature.com/articles/d41586-023-01833-0</a:t>
            </a:r>
          </a:p>
        </p:txBody>
      </p:sp>
    </p:spTree>
    <p:extLst>
      <p:ext uri="{BB962C8B-B14F-4D97-AF65-F5344CB8AC3E}">
        <p14:creationId xmlns:p14="http://schemas.microsoft.com/office/powerpoint/2010/main" val="351657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85140-1907-986C-BFB4-B0B13C902317}"/>
              </a:ext>
            </a:extLst>
          </p:cNvPr>
          <p:cNvSpPr>
            <a:spLocks noGrp="1"/>
          </p:cNvSpPr>
          <p:nvPr>
            <p:ph type="title"/>
          </p:nvPr>
        </p:nvSpPr>
        <p:spPr/>
        <p:txBody>
          <a:bodyPr/>
          <a:lstStyle/>
          <a:p>
            <a:r>
              <a:rPr lang="en-US" dirty="0"/>
              <a:t>Prerequisite</a:t>
            </a:r>
          </a:p>
        </p:txBody>
      </p:sp>
      <p:sp>
        <p:nvSpPr>
          <p:cNvPr id="3" name="Content Placeholder 2">
            <a:extLst>
              <a:ext uri="{FF2B5EF4-FFF2-40B4-BE49-F238E27FC236}">
                <a16:creationId xmlns:a16="http://schemas.microsoft.com/office/drawing/2014/main" id="{6A6EB02A-FF78-E7B9-4C78-0C391572F068}"/>
              </a:ext>
            </a:extLst>
          </p:cNvPr>
          <p:cNvSpPr>
            <a:spLocks noGrp="1"/>
          </p:cNvSpPr>
          <p:nvPr>
            <p:ph idx="1"/>
          </p:nvPr>
        </p:nvSpPr>
        <p:spPr>
          <a:xfrm>
            <a:off x="838200" y="1426129"/>
            <a:ext cx="10515600" cy="4351338"/>
          </a:xfrm>
        </p:spPr>
        <p:txBody>
          <a:bodyPr/>
          <a:lstStyle/>
          <a:p>
            <a:r>
              <a:rPr lang="en-US" dirty="0"/>
              <a:t>Web browser (ChatGPT, Google Bard, Bing Chat)</a:t>
            </a:r>
          </a:p>
          <a:p>
            <a:r>
              <a:rPr lang="en-US" dirty="0"/>
              <a:t>ChatGPT account</a:t>
            </a:r>
          </a:p>
          <a:p>
            <a:r>
              <a:rPr lang="en-US" dirty="0"/>
              <a:t>RStudio (locally install or in the cloud </a:t>
            </a:r>
            <a:r>
              <a:rPr lang="en-US" dirty="0">
                <a:hlinkClick r:id="rId2"/>
              </a:rPr>
              <a:t>https://Posit.cloud</a:t>
            </a:r>
            <a:r>
              <a:rPr lang="en-US" dirty="0"/>
              <a:t> )</a:t>
            </a:r>
          </a:p>
          <a:p>
            <a:r>
              <a:rPr lang="en-US" dirty="0"/>
              <a:t>Files: </a:t>
            </a:r>
            <a:r>
              <a:rPr lang="en-US" dirty="0">
                <a:hlinkClick r:id="rId3"/>
              </a:rPr>
              <a:t>https://github.com/gexijin/workshop/</a:t>
            </a:r>
            <a:r>
              <a:rPr lang="en-US" dirty="0"/>
              <a:t> </a:t>
            </a:r>
          </a:p>
        </p:txBody>
      </p:sp>
    </p:spTree>
    <p:extLst>
      <p:ext uri="{BB962C8B-B14F-4D97-AF65-F5344CB8AC3E}">
        <p14:creationId xmlns:p14="http://schemas.microsoft.com/office/powerpoint/2010/main" val="143738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3B38-A188-AC1E-2A81-75BA5BC4A159}"/>
              </a:ext>
            </a:extLst>
          </p:cNvPr>
          <p:cNvSpPr>
            <a:spLocks noGrp="1"/>
          </p:cNvSpPr>
          <p:nvPr>
            <p:ph type="title"/>
          </p:nvPr>
        </p:nvSpPr>
        <p:spPr/>
        <p:txBody>
          <a:bodyPr/>
          <a:lstStyle/>
          <a:p>
            <a:r>
              <a:rPr lang="en-US" dirty="0"/>
              <a:t>Activity 5: Add a color bar</a:t>
            </a:r>
          </a:p>
        </p:txBody>
      </p:sp>
      <p:sp>
        <p:nvSpPr>
          <p:cNvPr id="3" name="Content Placeholder 2">
            <a:extLst>
              <a:ext uri="{FF2B5EF4-FFF2-40B4-BE49-F238E27FC236}">
                <a16:creationId xmlns:a16="http://schemas.microsoft.com/office/drawing/2014/main" id="{2F134164-92AA-36C8-0743-80AE02E5A064}"/>
              </a:ext>
            </a:extLst>
          </p:cNvPr>
          <p:cNvSpPr>
            <a:spLocks noGrp="1"/>
          </p:cNvSpPr>
          <p:nvPr>
            <p:ph idx="1"/>
          </p:nvPr>
        </p:nvSpPr>
        <p:spPr/>
        <p:txBody>
          <a:bodyPr>
            <a:normAutofit/>
          </a:bodyPr>
          <a:lstStyle/>
          <a:p>
            <a:r>
              <a:rPr lang="en-US" sz="3500" b="0" i="0" dirty="0">
                <a:solidFill>
                  <a:srgbClr val="FFFF00"/>
                </a:solidFill>
                <a:effectLst/>
                <a:latin typeface="Söhne"/>
              </a:rPr>
              <a:t>Add a color bar for the rows using the information in the Species column.</a:t>
            </a:r>
            <a:endParaRPr lang="en-US" sz="3500" dirty="0">
              <a:solidFill>
                <a:srgbClr val="FFFF00"/>
              </a:solidFill>
            </a:endParaRPr>
          </a:p>
        </p:txBody>
      </p:sp>
      <p:sp>
        <p:nvSpPr>
          <p:cNvPr id="4" name="Slide Number Placeholder 3">
            <a:extLst>
              <a:ext uri="{FF2B5EF4-FFF2-40B4-BE49-F238E27FC236}">
                <a16:creationId xmlns:a16="http://schemas.microsoft.com/office/drawing/2014/main" id="{349FADE7-A926-815C-0360-E9FA1561979D}"/>
              </a:ext>
            </a:extLst>
          </p:cNvPr>
          <p:cNvSpPr>
            <a:spLocks noGrp="1"/>
          </p:cNvSpPr>
          <p:nvPr>
            <p:ph type="sldNum" sz="quarter" idx="12"/>
          </p:nvPr>
        </p:nvSpPr>
        <p:spPr/>
        <p:txBody>
          <a:bodyPr/>
          <a:lstStyle/>
          <a:p>
            <a:fld id="{C07DC86F-0426-4FBD-8A23-C4CB7F6069E3}" type="slidenum">
              <a:rPr lang="en-US" smtClean="0"/>
              <a:t>20</a:t>
            </a:fld>
            <a:endParaRPr lang="en-US"/>
          </a:p>
        </p:txBody>
      </p:sp>
    </p:spTree>
    <p:extLst>
      <p:ext uri="{BB962C8B-B14F-4D97-AF65-F5344CB8AC3E}">
        <p14:creationId xmlns:p14="http://schemas.microsoft.com/office/powerpoint/2010/main" val="254571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E3D2-639E-43ED-AD24-C338255FD399}"/>
              </a:ext>
            </a:extLst>
          </p:cNvPr>
          <p:cNvSpPr>
            <a:spLocks noGrp="1"/>
          </p:cNvSpPr>
          <p:nvPr>
            <p:ph type="title"/>
          </p:nvPr>
        </p:nvSpPr>
        <p:spPr/>
        <p:txBody>
          <a:bodyPr/>
          <a:lstStyle/>
          <a:p>
            <a:r>
              <a:rPr lang="en-US" dirty="0"/>
              <a:t>Activity 6: Try Bing Chat, Bard, Phind.com</a:t>
            </a:r>
          </a:p>
        </p:txBody>
      </p:sp>
      <p:sp>
        <p:nvSpPr>
          <p:cNvPr id="3" name="Content Placeholder 2">
            <a:extLst>
              <a:ext uri="{FF2B5EF4-FFF2-40B4-BE49-F238E27FC236}">
                <a16:creationId xmlns:a16="http://schemas.microsoft.com/office/drawing/2014/main" id="{3A1EDC52-C495-52FD-037E-8DA80EE5ED66}"/>
              </a:ext>
            </a:extLst>
          </p:cNvPr>
          <p:cNvSpPr>
            <a:spLocks noGrp="1"/>
          </p:cNvSpPr>
          <p:nvPr>
            <p:ph idx="1"/>
          </p:nvPr>
        </p:nvSpPr>
        <p:spPr/>
        <p:txBody>
          <a:bodyPr/>
          <a:lstStyle/>
          <a:p>
            <a:r>
              <a:rPr lang="en-US" sz="3600" dirty="0">
                <a:solidFill>
                  <a:srgbClr val="FFFF00"/>
                </a:solidFill>
              </a:rPr>
              <a:t>Write R code to create a heatmap using heatmap.2 and the iris dataset.</a:t>
            </a:r>
          </a:p>
          <a:p>
            <a:endParaRPr lang="en-US" dirty="0"/>
          </a:p>
        </p:txBody>
      </p:sp>
      <p:sp>
        <p:nvSpPr>
          <p:cNvPr id="4" name="Slide Number Placeholder 3">
            <a:extLst>
              <a:ext uri="{FF2B5EF4-FFF2-40B4-BE49-F238E27FC236}">
                <a16:creationId xmlns:a16="http://schemas.microsoft.com/office/drawing/2014/main" id="{EACD1060-A6D0-26B8-DA33-5E70FA29721D}"/>
              </a:ext>
            </a:extLst>
          </p:cNvPr>
          <p:cNvSpPr>
            <a:spLocks noGrp="1"/>
          </p:cNvSpPr>
          <p:nvPr>
            <p:ph type="sldNum" sz="quarter" idx="12"/>
          </p:nvPr>
        </p:nvSpPr>
        <p:spPr/>
        <p:txBody>
          <a:bodyPr/>
          <a:lstStyle/>
          <a:p>
            <a:fld id="{C07DC86F-0426-4FBD-8A23-C4CB7F6069E3}" type="slidenum">
              <a:rPr lang="en-US" smtClean="0"/>
              <a:t>21</a:t>
            </a:fld>
            <a:endParaRPr lang="en-US"/>
          </a:p>
        </p:txBody>
      </p:sp>
    </p:spTree>
    <p:extLst>
      <p:ext uri="{BB962C8B-B14F-4D97-AF65-F5344CB8AC3E}">
        <p14:creationId xmlns:p14="http://schemas.microsoft.com/office/powerpoint/2010/main" val="1931075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00740AD-EAB4-D6CE-2436-2BF55A26E91F}"/>
              </a:ext>
            </a:extLst>
          </p:cNvPr>
          <p:cNvSpPr>
            <a:spLocks noGrp="1"/>
          </p:cNvSpPr>
          <p:nvPr>
            <p:ph type="title"/>
          </p:nvPr>
        </p:nvSpPr>
        <p:spPr>
          <a:xfrm>
            <a:off x="2010037" y="11188"/>
            <a:ext cx="7886700" cy="1325563"/>
          </a:xfrm>
        </p:spPr>
        <p:txBody>
          <a:bodyPr/>
          <a:lstStyle/>
          <a:p>
            <a:pPr algn="ctr"/>
            <a:r>
              <a:rPr lang="en-US" dirty="0"/>
              <a:t>Prompt engineering</a:t>
            </a:r>
          </a:p>
        </p:txBody>
      </p:sp>
      <p:sp>
        <p:nvSpPr>
          <p:cNvPr id="2" name="TextBox 1">
            <a:extLst>
              <a:ext uri="{FF2B5EF4-FFF2-40B4-BE49-F238E27FC236}">
                <a16:creationId xmlns:a16="http://schemas.microsoft.com/office/drawing/2014/main" id="{3A394AAC-AFF9-C144-0B3A-817B30E7EBFC}"/>
              </a:ext>
            </a:extLst>
          </p:cNvPr>
          <p:cNvSpPr txBox="1"/>
          <p:nvPr/>
        </p:nvSpPr>
        <p:spPr>
          <a:xfrm>
            <a:off x="438902" y="1607088"/>
            <a:ext cx="9230829" cy="3539430"/>
          </a:xfrm>
          <a:prstGeom prst="rect">
            <a:avLst/>
          </a:prstGeom>
          <a:noFill/>
        </p:spPr>
        <p:txBody>
          <a:bodyPr wrap="square">
            <a:spAutoFit/>
          </a:bodyPr>
          <a:lstStyle/>
          <a:p>
            <a:pPr algn="just"/>
            <a:r>
              <a:rPr lang="en-US" sz="3200" dirty="0">
                <a:highlight>
                  <a:srgbClr val="00FFFF"/>
                </a:highlight>
                <a:latin typeface="Amasis MT Pro Black" panose="020B0604020202020204" pitchFamily="18" charset="0"/>
              </a:rPr>
              <a:t>Following the instructions below, write correct, efficient R code.  </a:t>
            </a:r>
            <a:r>
              <a:rPr lang="en-US" sz="3200" dirty="0">
                <a:highlight>
                  <a:srgbClr val="008000"/>
                </a:highlight>
                <a:latin typeface="Amasis MT Pro Black" panose="020B0604020202020204" pitchFamily="18" charset="0"/>
              </a:rPr>
              <a:t>Show me the distribution of charges.  </a:t>
            </a:r>
            <a:r>
              <a:rPr lang="en-US" sz="3200" dirty="0">
                <a:highlight>
                  <a:srgbClr val="00FF00"/>
                </a:highlight>
                <a:latin typeface="Amasis MT Pro Black" panose="020B0604020202020204" pitchFamily="18" charset="0"/>
              </a:rPr>
              <a:t>Use the </a:t>
            </a:r>
            <a:r>
              <a:rPr lang="en-US" sz="3200" dirty="0" err="1">
                <a:highlight>
                  <a:srgbClr val="00FF00"/>
                </a:highlight>
                <a:latin typeface="Amasis MT Pro Black" panose="020B0604020202020204" pitchFamily="18" charset="0"/>
              </a:rPr>
              <a:t>df</a:t>
            </a:r>
            <a:r>
              <a:rPr lang="en-US" sz="3200" dirty="0">
                <a:highlight>
                  <a:srgbClr val="00FF00"/>
                </a:highlight>
                <a:latin typeface="Amasis MT Pro Black" panose="020B0604020202020204" pitchFamily="18" charset="0"/>
              </a:rPr>
              <a:t> data frame. The </a:t>
            </a:r>
            <a:r>
              <a:rPr lang="en-US" sz="3200" dirty="0" err="1">
                <a:highlight>
                  <a:srgbClr val="00FF00"/>
                </a:highlight>
                <a:latin typeface="Amasis MT Pro Black" panose="020B0604020202020204" pitchFamily="18" charset="0"/>
              </a:rPr>
              <a:t>df</a:t>
            </a:r>
            <a:r>
              <a:rPr lang="en-US" sz="3200" dirty="0">
                <a:highlight>
                  <a:srgbClr val="00FF00"/>
                </a:highlight>
                <a:latin typeface="Amasis MT Pro Black" panose="020B0604020202020204" pitchFamily="18" charset="0"/>
              </a:rPr>
              <a:t> data frame contains these numeric variables: charges, length, and age. It contains these categorical variables: diagnosis, sex, outcome, and died …</a:t>
            </a:r>
          </a:p>
        </p:txBody>
      </p:sp>
      <p:sp>
        <p:nvSpPr>
          <p:cNvPr id="4" name="TextBox 3">
            <a:extLst>
              <a:ext uri="{FF2B5EF4-FFF2-40B4-BE49-F238E27FC236}">
                <a16:creationId xmlns:a16="http://schemas.microsoft.com/office/drawing/2014/main" id="{3F431080-B10F-450A-5622-9BE84FD4E196}"/>
              </a:ext>
            </a:extLst>
          </p:cNvPr>
          <p:cNvSpPr txBox="1"/>
          <p:nvPr/>
        </p:nvSpPr>
        <p:spPr>
          <a:xfrm>
            <a:off x="9825776" y="1607088"/>
            <a:ext cx="2390863" cy="477054"/>
          </a:xfrm>
          <a:prstGeom prst="rect">
            <a:avLst/>
          </a:prstGeom>
          <a:noFill/>
        </p:spPr>
        <p:txBody>
          <a:bodyPr wrap="square" rtlCol="0">
            <a:spAutoFit/>
          </a:bodyPr>
          <a:lstStyle/>
          <a:p>
            <a:r>
              <a:rPr lang="en-US" sz="2500" dirty="0"/>
              <a:t>① Instruction</a:t>
            </a:r>
          </a:p>
        </p:txBody>
      </p:sp>
      <p:sp>
        <p:nvSpPr>
          <p:cNvPr id="6" name="TextBox 5">
            <a:extLst>
              <a:ext uri="{FF2B5EF4-FFF2-40B4-BE49-F238E27FC236}">
                <a16:creationId xmlns:a16="http://schemas.microsoft.com/office/drawing/2014/main" id="{6BCCD83E-E5B1-8E02-6CA1-D9343AA2AB4A}"/>
              </a:ext>
            </a:extLst>
          </p:cNvPr>
          <p:cNvSpPr txBox="1"/>
          <p:nvPr/>
        </p:nvSpPr>
        <p:spPr>
          <a:xfrm>
            <a:off x="9825775" y="2170499"/>
            <a:ext cx="2390863" cy="477054"/>
          </a:xfrm>
          <a:prstGeom prst="rect">
            <a:avLst/>
          </a:prstGeom>
          <a:noFill/>
        </p:spPr>
        <p:txBody>
          <a:bodyPr wrap="square" rtlCol="0">
            <a:spAutoFit/>
          </a:bodyPr>
          <a:lstStyle/>
          <a:p>
            <a:r>
              <a:rPr lang="en-US" sz="2500" dirty="0"/>
              <a:t>② Question</a:t>
            </a:r>
          </a:p>
        </p:txBody>
      </p:sp>
      <p:sp>
        <p:nvSpPr>
          <p:cNvPr id="7" name="TextBox 6">
            <a:extLst>
              <a:ext uri="{FF2B5EF4-FFF2-40B4-BE49-F238E27FC236}">
                <a16:creationId xmlns:a16="http://schemas.microsoft.com/office/drawing/2014/main" id="{DFAA2A92-8CE6-275E-8097-4AF95EA60DE0}"/>
              </a:ext>
            </a:extLst>
          </p:cNvPr>
          <p:cNvSpPr txBox="1"/>
          <p:nvPr/>
        </p:nvSpPr>
        <p:spPr>
          <a:xfrm>
            <a:off x="9825776" y="3688019"/>
            <a:ext cx="2478609" cy="861774"/>
          </a:xfrm>
          <a:prstGeom prst="rect">
            <a:avLst/>
          </a:prstGeom>
          <a:noFill/>
        </p:spPr>
        <p:txBody>
          <a:bodyPr wrap="square" rtlCol="0">
            <a:spAutoFit/>
          </a:bodyPr>
          <a:lstStyle/>
          <a:p>
            <a:r>
              <a:rPr lang="en-US" sz="2500" dirty="0"/>
              <a:t>③ Context, </a:t>
            </a:r>
          </a:p>
          <a:p>
            <a:r>
              <a:rPr lang="en-US" sz="2500" dirty="0"/>
              <a:t>Data description</a:t>
            </a:r>
          </a:p>
        </p:txBody>
      </p:sp>
    </p:spTree>
    <p:extLst>
      <p:ext uri="{BB962C8B-B14F-4D97-AF65-F5344CB8AC3E}">
        <p14:creationId xmlns:p14="http://schemas.microsoft.com/office/powerpoint/2010/main" val="3947725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8B4AF848-E2B0-1732-EB44-58C15AB51557}"/>
              </a:ext>
            </a:extLst>
          </p:cNvPr>
          <p:cNvSpPr txBox="1"/>
          <p:nvPr/>
        </p:nvSpPr>
        <p:spPr>
          <a:xfrm>
            <a:off x="1232889" y="328238"/>
            <a:ext cx="7730455" cy="707886"/>
          </a:xfrm>
          <a:prstGeom prst="rect">
            <a:avLst/>
          </a:prstGeom>
          <a:noFill/>
        </p:spPr>
        <p:txBody>
          <a:bodyPr wrap="square">
            <a:spAutoFit/>
          </a:bodyPr>
          <a:lstStyle/>
          <a:p>
            <a:pPr algn="r"/>
            <a:r>
              <a:rPr lang="en-US" sz="4000" dirty="0"/>
              <a:t> “Conduct hierarchical clustering.”</a:t>
            </a:r>
          </a:p>
        </p:txBody>
      </p:sp>
      <p:sp>
        <p:nvSpPr>
          <p:cNvPr id="31" name="TextBox 30">
            <a:extLst>
              <a:ext uri="{FF2B5EF4-FFF2-40B4-BE49-F238E27FC236}">
                <a16:creationId xmlns:a16="http://schemas.microsoft.com/office/drawing/2014/main" id="{1E601A3C-3C09-B9B1-6ED2-8FE2D3700EEF}"/>
              </a:ext>
            </a:extLst>
          </p:cNvPr>
          <p:cNvSpPr txBox="1"/>
          <p:nvPr/>
        </p:nvSpPr>
        <p:spPr>
          <a:xfrm>
            <a:off x="1935323" y="1265816"/>
            <a:ext cx="8886475" cy="2862322"/>
          </a:xfrm>
          <a:prstGeom prst="rect">
            <a:avLst/>
          </a:prstGeom>
          <a:solidFill>
            <a:schemeClr val="accent1">
              <a:lumMod val="50000"/>
            </a:schemeClr>
          </a:solidFill>
        </p:spPr>
        <p:txBody>
          <a:bodyPr wrap="square">
            <a:spAutoFit/>
          </a:bodyPr>
          <a:lstStyle/>
          <a:p>
            <a:r>
              <a:rPr lang="en-US" sz="2000" dirty="0">
                <a:solidFill>
                  <a:srgbClr val="6A9955"/>
                </a:solidFill>
                <a:latin typeface="Consolas" panose="020B0609020204030204" pitchFamily="49" charset="0"/>
              </a:rPr>
              <a:t># Load libraries</a:t>
            </a:r>
            <a:endParaRPr lang="en-US" sz="2000" dirty="0">
              <a:solidFill>
                <a:srgbClr val="D4D4D4"/>
              </a:solidFill>
              <a:latin typeface="Consolas" panose="020B0609020204030204" pitchFamily="49" charset="0"/>
            </a:endParaRPr>
          </a:p>
          <a:p>
            <a:r>
              <a:rPr lang="en-US" sz="2000" dirty="0">
                <a:solidFill>
                  <a:srgbClr val="DCDCAA"/>
                </a:solidFill>
                <a:latin typeface="Consolas" panose="020B0609020204030204" pitchFamily="49" charset="0"/>
              </a:rPr>
              <a:t>library</a:t>
            </a:r>
            <a:r>
              <a:rPr lang="en-US" sz="2000" dirty="0">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dplyr</a:t>
            </a:r>
            <a:r>
              <a:rPr lang="en-US" sz="2000" dirty="0">
                <a:solidFill>
                  <a:srgbClr val="D4D4D4"/>
                </a:solidFill>
                <a:latin typeface="Consolas" panose="020B0609020204030204" pitchFamily="49" charset="0"/>
              </a:rPr>
              <a:t>)</a:t>
            </a:r>
          </a:p>
          <a:p>
            <a:r>
              <a:rPr lang="en-US" sz="2000" dirty="0">
                <a:solidFill>
                  <a:srgbClr val="DCDCAA"/>
                </a:solidFill>
                <a:latin typeface="Consolas" panose="020B0609020204030204" pitchFamily="49" charset="0"/>
              </a:rPr>
              <a:t>library</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cluster</a:t>
            </a:r>
            <a:r>
              <a:rPr lang="en-US" sz="2000" dirty="0">
                <a:solidFill>
                  <a:srgbClr val="D4D4D4"/>
                </a:solidFill>
                <a:latin typeface="Consolas" panose="020B0609020204030204" pitchFamily="49" charset="0"/>
              </a:rPr>
              <a:t>)</a:t>
            </a:r>
          </a:p>
          <a:p>
            <a:br>
              <a:rPr lang="en-US" sz="2000" dirty="0">
                <a:solidFill>
                  <a:srgbClr val="D4D4D4"/>
                </a:solidFill>
                <a:latin typeface="Consolas" panose="020B0609020204030204" pitchFamily="49" charset="0"/>
              </a:rPr>
            </a:br>
            <a:r>
              <a:rPr lang="en-US" sz="2000" dirty="0">
                <a:solidFill>
                  <a:srgbClr val="6A9955"/>
                </a:solidFill>
                <a:latin typeface="Consolas" panose="020B0609020204030204" pitchFamily="49" charset="0"/>
              </a:rPr>
              <a:t># Create a data frame with only the numeric variables</a:t>
            </a:r>
            <a:endParaRPr lang="en-US" sz="2000" dirty="0">
              <a:solidFill>
                <a:srgbClr val="D4D4D4"/>
              </a:solidFill>
              <a:latin typeface="Consolas" panose="020B0609020204030204" pitchFamily="49" charset="0"/>
            </a:endParaRPr>
          </a:p>
          <a:p>
            <a:r>
              <a:rPr lang="en-US" sz="2000" dirty="0" err="1">
                <a:solidFill>
                  <a:srgbClr val="9CDCFE"/>
                </a:solidFill>
                <a:latin typeface="Consolas" panose="020B0609020204030204" pitchFamily="49" charset="0"/>
              </a:rPr>
              <a:t>df_numeric</a:t>
            </a:r>
            <a:r>
              <a:rPr lang="en-US" sz="2000" dirty="0">
                <a:solidFill>
                  <a:srgbClr val="D4D4D4"/>
                </a:solidFill>
                <a:latin typeface="Consolas" panose="020B0609020204030204" pitchFamily="49" charset="0"/>
              </a:rPr>
              <a:t> &lt;- </a:t>
            </a:r>
            <a:r>
              <a:rPr lang="en-US" sz="2000" dirty="0" err="1">
                <a:solidFill>
                  <a:srgbClr val="9CDCFE"/>
                </a:solidFill>
                <a:latin typeface="Consolas" panose="020B0609020204030204" pitchFamily="49" charset="0"/>
              </a:rPr>
              <a:t>df</a:t>
            </a:r>
            <a:r>
              <a:rPr lang="en-US" sz="2000" dirty="0">
                <a:solidFill>
                  <a:srgbClr val="D4D4D4"/>
                </a:solidFill>
                <a:latin typeface="Consolas" panose="020B0609020204030204" pitchFamily="49" charset="0"/>
              </a:rPr>
              <a:t> %&gt;% </a:t>
            </a:r>
            <a:r>
              <a:rPr lang="en-US" sz="2000" dirty="0">
                <a:solidFill>
                  <a:srgbClr val="9CDCFE"/>
                </a:solidFill>
                <a:latin typeface="Consolas" panose="020B0609020204030204" pitchFamily="49" charset="0"/>
              </a:rPr>
              <a:t>select</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dis</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city</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highway</a:t>
            </a:r>
            <a:r>
              <a:rPr lang="en-US" sz="2000" dirty="0">
                <a:solidFill>
                  <a:srgbClr val="D4D4D4"/>
                </a:solidFill>
                <a:latin typeface="Consolas" panose="020B0609020204030204" pitchFamily="49" charset="0"/>
              </a:rPr>
              <a:t>)</a:t>
            </a:r>
          </a:p>
          <a:p>
            <a:br>
              <a:rPr lang="en-US" sz="2000" dirty="0">
                <a:solidFill>
                  <a:srgbClr val="D4D4D4"/>
                </a:solidFill>
                <a:latin typeface="Consolas" panose="020B0609020204030204" pitchFamily="49" charset="0"/>
              </a:rPr>
            </a:br>
            <a:r>
              <a:rPr lang="en-US" sz="2000" dirty="0">
                <a:solidFill>
                  <a:srgbClr val="6A9955"/>
                </a:solidFill>
                <a:latin typeface="Consolas" panose="020B0609020204030204" pitchFamily="49" charset="0"/>
              </a:rPr>
              <a:t># Perform hierarchical clustering</a:t>
            </a:r>
            <a:endParaRPr lang="en-US" sz="2000" dirty="0">
              <a:solidFill>
                <a:srgbClr val="D4D4D4"/>
              </a:solidFill>
              <a:latin typeface="Consolas" panose="020B0609020204030204" pitchFamily="49" charset="0"/>
            </a:endParaRPr>
          </a:p>
          <a:p>
            <a:r>
              <a:rPr lang="en-US" sz="2000" dirty="0" err="1">
                <a:solidFill>
                  <a:srgbClr val="DCDCAA"/>
                </a:solidFill>
                <a:latin typeface="Consolas" panose="020B0609020204030204" pitchFamily="49" charset="0"/>
              </a:rPr>
              <a:t>hclust</a:t>
            </a:r>
            <a:r>
              <a:rPr lang="en-US" sz="2000" dirty="0">
                <a:solidFill>
                  <a:srgbClr val="D4D4D4"/>
                </a:solidFill>
                <a:latin typeface="Consolas" panose="020B0609020204030204" pitchFamily="49" charset="0"/>
              </a:rPr>
              <a:t>(</a:t>
            </a:r>
            <a:r>
              <a:rPr lang="en-US" sz="2000" dirty="0" err="1">
                <a:solidFill>
                  <a:srgbClr val="DCDCAA"/>
                </a:solidFill>
                <a:latin typeface="Consolas" panose="020B0609020204030204" pitchFamily="49" charset="0"/>
              </a:rPr>
              <a:t>dist</a:t>
            </a:r>
            <a:r>
              <a:rPr lang="en-US" sz="2000" dirty="0">
                <a:solidFill>
                  <a:srgbClr val="D4D4D4"/>
                </a:solidFill>
                <a:latin typeface="Consolas" panose="020B0609020204030204" pitchFamily="49" charset="0"/>
              </a:rPr>
              <a:t>(</a:t>
            </a:r>
            <a:r>
              <a:rPr lang="en-US" sz="2000" dirty="0" err="1">
                <a:solidFill>
                  <a:srgbClr val="9CDCFE"/>
                </a:solidFill>
                <a:latin typeface="Consolas" panose="020B0609020204030204" pitchFamily="49" charset="0"/>
              </a:rPr>
              <a:t>df_numeric</a:t>
            </a:r>
            <a:r>
              <a:rPr lang="en-US" sz="2000" dirty="0">
                <a:solidFill>
                  <a:srgbClr val="D4D4D4"/>
                </a:solidFill>
                <a:latin typeface="Consolas" panose="020B0609020204030204" pitchFamily="49" charset="0"/>
              </a:rPr>
              <a:t>))</a:t>
            </a:r>
          </a:p>
        </p:txBody>
      </p:sp>
      <p:pic>
        <p:nvPicPr>
          <p:cNvPr id="33" name="Picture 32">
            <a:extLst>
              <a:ext uri="{FF2B5EF4-FFF2-40B4-BE49-F238E27FC236}">
                <a16:creationId xmlns:a16="http://schemas.microsoft.com/office/drawing/2014/main" id="{D536031F-05DB-769B-DD71-2FB6DBFE67D5}"/>
              </a:ext>
            </a:extLst>
          </p:cNvPr>
          <p:cNvPicPr>
            <a:picLocks noChangeAspect="1"/>
          </p:cNvPicPr>
          <p:nvPr/>
        </p:nvPicPr>
        <p:blipFill>
          <a:blip r:embed="rId2"/>
          <a:stretch>
            <a:fillRect/>
          </a:stretch>
        </p:blipFill>
        <p:spPr>
          <a:xfrm>
            <a:off x="3204110" y="4228807"/>
            <a:ext cx="5270433" cy="2401624"/>
          </a:xfrm>
          <a:prstGeom prst="rect">
            <a:avLst/>
          </a:prstGeom>
        </p:spPr>
      </p:pic>
    </p:spTree>
    <p:extLst>
      <p:ext uri="{BB962C8B-B14F-4D97-AF65-F5344CB8AC3E}">
        <p14:creationId xmlns:p14="http://schemas.microsoft.com/office/powerpoint/2010/main" val="2591414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B973DA-B3F3-DF84-3AE8-50626F93FE87}"/>
              </a:ext>
            </a:extLst>
          </p:cNvPr>
          <p:cNvSpPr>
            <a:spLocks noGrp="1"/>
          </p:cNvSpPr>
          <p:nvPr>
            <p:ph type="sldNum" sz="quarter" idx="12"/>
          </p:nvPr>
        </p:nvSpPr>
        <p:spPr/>
        <p:txBody>
          <a:bodyPr/>
          <a:lstStyle/>
          <a:p>
            <a:fld id="{C07DC86F-0426-4FBD-8A23-C4CB7F6069E3}" type="slidenum">
              <a:rPr lang="en-US" smtClean="0"/>
              <a:t>24</a:t>
            </a:fld>
            <a:endParaRPr lang="en-US"/>
          </a:p>
        </p:txBody>
      </p:sp>
      <p:sp>
        <p:nvSpPr>
          <p:cNvPr id="5" name="TextBox 4">
            <a:extLst>
              <a:ext uri="{FF2B5EF4-FFF2-40B4-BE49-F238E27FC236}">
                <a16:creationId xmlns:a16="http://schemas.microsoft.com/office/drawing/2014/main" id="{6241CD6C-01A1-6C00-4278-0B912224FACF}"/>
              </a:ext>
            </a:extLst>
          </p:cNvPr>
          <p:cNvSpPr txBox="1"/>
          <p:nvPr/>
        </p:nvSpPr>
        <p:spPr>
          <a:xfrm>
            <a:off x="1345705" y="67077"/>
            <a:ext cx="10228014" cy="6694140"/>
          </a:xfrm>
          <a:prstGeom prst="rect">
            <a:avLst/>
          </a:prstGeom>
          <a:noFill/>
        </p:spPr>
        <p:txBody>
          <a:bodyPr wrap="square">
            <a:spAutoFit/>
          </a:bodyPr>
          <a:lstStyle/>
          <a:p>
            <a:r>
              <a:rPr lang="en-US" sz="3300" dirty="0">
                <a:highlight>
                  <a:srgbClr val="008000"/>
                </a:highlight>
              </a:rPr>
              <a:t>Write R code to remove the portion of a string before the first space character.</a:t>
            </a:r>
          </a:p>
          <a:p>
            <a:r>
              <a:rPr lang="en-US" sz="3300" dirty="0"/>
              <a:t>string &lt;- "Hello World"</a:t>
            </a:r>
          </a:p>
          <a:p>
            <a:r>
              <a:rPr lang="en-US" sz="3300" dirty="0"/>
              <a:t>sub("^[^\\s]+\\s", "", string)</a:t>
            </a:r>
          </a:p>
          <a:p>
            <a:r>
              <a:rPr lang="en-US" sz="3300" dirty="0">
                <a:sym typeface="Wingdings" panose="05000000000000000000" pitchFamily="2" charset="2"/>
              </a:rPr>
              <a:t> </a:t>
            </a:r>
            <a:r>
              <a:rPr lang="en-US" sz="3300" dirty="0"/>
              <a:t>"World"</a:t>
            </a:r>
          </a:p>
          <a:p>
            <a:endParaRPr lang="en-US" sz="3300" dirty="0">
              <a:highlight>
                <a:srgbClr val="00FF00"/>
              </a:highlight>
            </a:endParaRPr>
          </a:p>
          <a:p>
            <a:r>
              <a:rPr lang="en-US" sz="3300" dirty="0">
                <a:highlight>
                  <a:srgbClr val="008000"/>
                </a:highlight>
              </a:rPr>
              <a:t>That gives me incorrect results when the string has two or more spaces.</a:t>
            </a:r>
          </a:p>
          <a:p>
            <a:r>
              <a:rPr lang="en-US" sz="3300" dirty="0"/>
              <a:t>You're correct that the previous code may not work as intended if there are multiple spaces in the string. </a:t>
            </a:r>
          </a:p>
          <a:p>
            <a:r>
              <a:rPr lang="en-US" sz="3300" dirty="0"/>
              <a:t>string &lt;- "Hello World and Universe"</a:t>
            </a:r>
          </a:p>
          <a:p>
            <a:r>
              <a:rPr lang="en-US" sz="3300" dirty="0"/>
              <a:t>sub("^\\S+\\s", "", string)</a:t>
            </a:r>
          </a:p>
          <a:p>
            <a:r>
              <a:rPr lang="en-US" sz="3300" dirty="0"/>
              <a:t>--&gt; "World and Universe"</a:t>
            </a:r>
          </a:p>
        </p:txBody>
      </p:sp>
      <p:sp>
        <p:nvSpPr>
          <p:cNvPr id="3" name="TextBox 2">
            <a:extLst>
              <a:ext uri="{FF2B5EF4-FFF2-40B4-BE49-F238E27FC236}">
                <a16:creationId xmlns:a16="http://schemas.microsoft.com/office/drawing/2014/main" id="{D50EC65E-A81A-EE84-04ED-863A121F128A}"/>
              </a:ext>
            </a:extLst>
          </p:cNvPr>
          <p:cNvSpPr txBox="1"/>
          <p:nvPr/>
        </p:nvSpPr>
        <p:spPr>
          <a:xfrm>
            <a:off x="185193" y="1459997"/>
            <a:ext cx="572946" cy="553998"/>
          </a:xfrm>
          <a:prstGeom prst="rect">
            <a:avLst/>
          </a:prstGeom>
          <a:noFill/>
        </p:spPr>
        <p:txBody>
          <a:bodyPr wrap="square">
            <a:spAutoFit/>
          </a:bodyPr>
          <a:lstStyle/>
          <a:p>
            <a:r>
              <a:rPr lang="en-US" sz="3000" dirty="0">
                <a:sym typeface="Wingdings" panose="05000000000000000000" pitchFamily="2" charset="2"/>
              </a:rPr>
              <a:t></a:t>
            </a:r>
            <a:endParaRPr lang="en-US" sz="3000" dirty="0"/>
          </a:p>
        </p:txBody>
      </p:sp>
      <p:sp>
        <p:nvSpPr>
          <p:cNvPr id="4" name="TextBox 3">
            <a:extLst>
              <a:ext uri="{FF2B5EF4-FFF2-40B4-BE49-F238E27FC236}">
                <a16:creationId xmlns:a16="http://schemas.microsoft.com/office/drawing/2014/main" id="{2973284A-3A19-E386-774D-A595A97A1583}"/>
              </a:ext>
            </a:extLst>
          </p:cNvPr>
          <p:cNvSpPr txBox="1"/>
          <p:nvPr/>
        </p:nvSpPr>
        <p:spPr>
          <a:xfrm>
            <a:off x="279313" y="5398003"/>
            <a:ext cx="515073" cy="553998"/>
          </a:xfrm>
          <a:prstGeom prst="rect">
            <a:avLst/>
          </a:prstGeom>
          <a:noFill/>
        </p:spPr>
        <p:txBody>
          <a:bodyPr wrap="square">
            <a:spAutoFit/>
          </a:bodyPr>
          <a:lstStyle/>
          <a:p>
            <a:r>
              <a:rPr lang="en-US" sz="3000" dirty="0">
                <a:sym typeface="Wingdings" panose="05000000000000000000" pitchFamily="2" charset="2"/>
              </a:rPr>
              <a:t></a:t>
            </a:r>
          </a:p>
        </p:txBody>
      </p:sp>
    </p:spTree>
    <p:extLst>
      <p:ext uri="{BB962C8B-B14F-4D97-AF65-F5344CB8AC3E}">
        <p14:creationId xmlns:p14="http://schemas.microsoft.com/office/powerpoint/2010/main" val="248642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C6779A-AF4A-6A07-01BD-3B4388C28BA6}"/>
              </a:ext>
            </a:extLst>
          </p:cNvPr>
          <p:cNvSpPr>
            <a:spLocks noGrp="1"/>
          </p:cNvSpPr>
          <p:nvPr>
            <p:ph type="sldNum" sz="quarter" idx="12"/>
          </p:nvPr>
        </p:nvSpPr>
        <p:spPr/>
        <p:txBody>
          <a:bodyPr/>
          <a:lstStyle/>
          <a:p>
            <a:fld id="{C07DC86F-0426-4FBD-8A23-C4CB7F6069E3}" type="slidenum">
              <a:rPr lang="en-US" smtClean="0"/>
              <a:t>25</a:t>
            </a:fld>
            <a:endParaRPr lang="en-US"/>
          </a:p>
        </p:txBody>
      </p:sp>
      <p:sp>
        <p:nvSpPr>
          <p:cNvPr id="6" name="TextBox 5">
            <a:extLst>
              <a:ext uri="{FF2B5EF4-FFF2-40B4-BE49-F238E27FC236}">
                <a16:creationId xmlns:a16="http://schemas.microsoft.com/office/drawing/2014/main" id="{2D4EB10F-EB90-536B-CFB9-12ADF42D6A60}"/>
              </a:ext>
            </a:extLst>
          </p:cNvPr>
          <p:cNvSpPr txBox="1"/>
          <p:nvPr/>
        </p:nvSpPr>
        <p:spPr>
          <a:xfrm>
            <a:off x="600363" y="136525"/>
            <a:ext cx="14122400" cy="6494085"/>
          </a:xfrm>
          <a:prstGeom prst="rect">
            <a:avLst/>
          </a:prstGeom>
          <a:noFill/>
        </p:spPr>
        <p:txBody>
          <a:bodyPr wrap="square" rtlCol="0">
            <a:spAutoFit/>
          </a:bodyPr>
          <a:lstStyle/>
          <a:p>
            <a:r>
              <a:rPr lang="en-US" sz="2600" dirty="0">
                <a:highlight>
                  <a:srgbClr val="008000"/>
                </a:highlight>
              </a:rPr>
              <a:t>Write R code to remove the second word in a string.</a:t>
            </a:r>
          </a:p>
          <a:p>
            <a:r>
              <a:rPr lang="en-US" sz="2600" dirty="0"/>
              <a:t>string &lt;- "Hello World and Universe</a:t>
            </a:r>
          </a:p>
          <a:p>
            <a:r>
              <a:rPr lang="en-US" sz="2600" dirty="0"/>
              <a:t>words &lt;- </a:t>
            </a:r>
            <a:r>
              <a:rPr lang="en-US" sz="2600" dirty="0" err="1"/>
              <a:t>strsplit</a:t>
            </a:r>
            <a:r>
              <a:rPr lang="en-US" sz="2600" dirty="0"/>
              <a:t>(string, "\\s")[[1]]</a:t>
            </a:r>
          </a:p>
          <a:p>
            <a:r>
              <a:rPr lang="en-US" sz="2600" dirty="0"/>
              <a:t>words &lt;- words[-2]</a:t>
            </a:r>
          </a:p>
          <a:p>
            <a:r>
              <a:rPr lang="en-US" sz="2600" dirty="0" err="1"/>
              <a:t>new_string</a:t>
            </a:r>
            <a:r>
              <a:rPr lang="en-US" sz="2600" dirty="0"/>
              <a:t> &lt;- paste(words, collapse = " ")"</a:t>
            </a:r>
          </a:p>
          <a:p>
            <a:endParaRPr lang="en-US" sz="2600" dirty="0"/>
          </a:p>
          <a:p>
            <a:r>
              <a:rPr lang="en-US" sz="2600" dirty="0">
                <a:highlight>
                  <a:srgbClr val="008000"/>
                </a:highlight>
              </a:rPr>
              <a:t>Can you do that using regular expression, not </a:t>
            </a:r>
            <a:r>
              <a:rPr lang="en-US" sz="2600" dirty="0" err="1">
                <a:highlight>
                  <a:srgbClr val="008000"/>
                </a:highlight>
              </a:rPr>
              <a:t>strsplit</a:t>
            </a:r>
            <a:r>
              <a:rPr lang="en-US" sz="2600" dirty="0">
                <a:highlight>
                  <a:srgbClr val="008000"/>
                </a:highlight>
              </a:rPr>
              <a:t>?</a:t>
            </a:r>
          </a:p>
          <a:p>
            <a:r>
              <a:rPr lang="en-US" sz="2600" dirty="0" err="1"/>
              <a:t>first_space</a:t>
            </a:r>
            <a:r>
              <a:rPr lang="en-US" sz="2600" dirty="0"/>
              <a:t> &lt;- which(</a:t>
            </a:r>
            <a:r>
              <a:rPr lang="en-US" sz="2600" dirty="0" err="1"/>
              <a:t>substr</a:t>
            </a:r>
            <a:r>
              <a:rPr lang="en-US" sz="2600" dirty="0"/>
              <a:t>(string, 1, 1:length(string)) == " ")[1]</a:t>
            </a:r>
          </a:p>
          <a:p>
            <a:r>
              <a:rPr lang="en-US" sz="2600" dirty="0" err="1"/>
              <a:t>second_space</a:t>
            </a:r>
            <a:r>
              <a:rPr lang="en-US" sz="2600" dirty="0"/>
              <a:t> &lt;- which(</a:t>
            </a:r>
            <a:r>
              <a:rPr lang="en-US" sz="2600" dirty="0" err="1"/>
              <a:t>substr</a:t>
            </a:r>
            <a:r>
              <a:rPr lang="en-US" sz="2600" dirty="0"/>
              <a:t>(string, 1, 1:length(string)) == " ")[2]</a:t>
            </a:r>
          </a:p>
          <a:p>
            <a:r>
              <a:rPr lang="en-US" sz="2600" dirty="0" err="1"/>
              <a:t>new_string</a:t>
            </a:r>
            <a:r>
              <a:rPr lang="en-US" sz="2600" dirty="0"/>
              <a:t> &lt;- paste(</a:t>
            </a:r>
            <a:r>
              <a:rPr lang="en-US" sz="2600" dirty="0" err="1"/>
              <a:t>substr</a:t>
            </a:r>
            <a:r>
              <a:rPr lang="en-US" sz="2600" dirty="0"/>
              <a:t>(string, 1, </a:t>
            </a:r>
            <a:r>
              <a:rPr lang="en-US" sz="2600" dirty="0" err="1"/>
              <a:t>first_space</a:t>
            </a:r>
            <a:r>
              <a:rPr lang="en-US" sz="2600" dirty="0"/>
              <a:t>), </a:t>
            </a:r>
            <a:r>
              <a:rPr lang="en-US" sz="2600" dirty="0" err="1"/>
              <a:t>substr</a:t>
            </a:r>
            <a:r>
              <a:rPr lang="en-US" sz="2600" dirty="0"/>
              <a:t>(string, second_space+1, </a:t>
            </a:r>
            <a:r>
              <a:rPr lang="en-US" sz="2600" dirty="0" err="1"/>
              <a:t>nchar</a:t>
            </a:r>
            <a:r>
              <a:rPr lang="en-US" sz="2600" dirty="0"/>
              <a:t>(string)), </a:t>
            </a:r>
            <a:r>
              <a:rPr lang="en-US" sz="2600" dirty="0" err="1"/>
              <a:t>sep</a:t>
            </a:r>
            <a:r>
              <a:rPr lang="en-US" sz="2600" dirty="0"/>
              <a:t>="")]</a:t>
            </a:r>
          </a:p>
          <a:p>
            <a:endParaRPr lang="en-US" sz="2600" dirty="0"/>
          </a:p>
          <a:p>
            <a:r>
              <a:rPr lang="en-US" sz="2600" dirty="0">
                <a:highlight>
                  <a:srgbClr val="008000"/>
                </a:highlight>
              </a:rPr>
              <a:t>Great. Are there more efficient methods with less computing?</a:t>
            </a:r>
          </a:p>
          <a:p>
            <a:r>
              <a:rPr lang="en-US" sz="2600" dirty="0"/>
              <a:t>library(</a:t>
            </a:r>
            <a:r>
              <a:rPr lang="en-US" sz="2600" dirty="0" err="1"/>
              <a:t>stringr</a:t>
            </a:r>
            <a:r>
              <a:rPr lang="en-US" sz="2600" dirty="0"/>
              <a:t>)</a:t>
            </a:r>
          </a:p>
          <a:p>
            <a:r>
              <a:rPr lang="en-US" sz="2600" dirty="0" err="1"/>
              <a:t>new_string</a:t>
            </a:r>
            <a:r>
              <a:rPr lang="en-US" sz="2600" dirty="0"/>
              <a:t> &lt;- </a:t>
            </a:r>
            <a:r>
              <a:rPr lang="en-US" sz="2600" dirty="0" err="1"/>
              <a:t>str_replace</a:t>
            </a:r>
            <a:r>
              <a:rPr lang="en-US" sz="2600" dirty="0"/>
              <a:t>(string, "^\\S+\\s\\S+\\s", ""))</a:t>
            </a:r>
          </a:p>
          <a:p>
            <a:r>
              <a:rPr lang="en-US" sz="2600" dirty="0">
                <a:highlight>
                  <a:srgbClr val="008000"/>
                </a:highlight>
              </a:rPr>
              <a:t>I have to Google around to fix the regular expression. </a:t>
            </a:r>
          </a:p>
          <a:p>
            <a:r>
              <a:rPr lang="en-US" sz="2600" dirty="0" err="1">
                <a:highlight>
                  <a:srgbClr val="808080"/>
                </a:highlight>
              </a:rPr>
              <a:t>new_string</a:t>
            </a:r>
            <a:r>
              <a:rPr lang="en-US" sz="2600" dirty="0">
                <a:highlight>
                  <a:srgbClr val="808080"/>
                </a:highlight>
              </a:rPr>
              <a:t> &lt;- </a:t>
            </a:r>
            <a:r>
              <a:rPr lang="en-US" sz="2600" dirty="0" err="1">
                <a:highlight>
                  <a:srgbClr val="808080"/>
                </a:highlight>
              </a:rPr>
              <a:t>str_replace</a:t>
            </a:r>
            <a:r>
              <a:rPr lang="en-US" sz="2600" dirty="0">
                <a:highlight>
                  <a:srgbClr val="808080"/>
                </a:highlight>
              </a:rPr>
              <a:t>(string, '^(\s*(?:\S+\s+){1})\S+', '\\1'))</a:t>
            </a:r>
          </a:p>
        </p:txBody>
      </p:sp>
      <p:sp>
        <p:nvSpPr>
          <p:cNvPr id="4" name="TextBox 3">
            <a:extLst>
              <a:ext uri="{FF2B5EF4-FFF2-40B4-BE49-F238E27FC236}">
                <a16:creationId xmlns:a16="http://schemas.microsoft.com/office/drawing/2014/main" id="{794B319D-D823-7066-DFB4-BCB50E83563F}"/>
              </a:ext>
            </a:extLst>
          </p:cNvPr>
          <p:cNvSpPr txBox="1"/>
          <p:nvPr/>
        </p:nvSpPr>
        <p:spPr>
          <a:xfrm>
            <a:off x="54833" y="2981009"/>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8" name="TextBox 7">
            <a:extLst>
              <a:ext uri="{FF2B5EF4-FFF2-40B4-BE49-F238E27FC236}">
                <a16:creationId xmlns:a16="http://schemas.microsoft.com/office/drawing/2014/main" id="{72EDFD82-057B-E5D9-9C84-DD3208945481}"/>
              </a:ext>
            </a:extLst>
          </p:cNvPr>
          <p:cNvSpPr txBox="1"/>
          <p:nvPr/>
        </p:nvSpPr>
        <p:spPr>
          <a:xfrm>
            <a:off x="54833" y="5012989"/>
            <a:ext cx="572946" cy="553998"/>
          </a:xfrm>
          <a:prstGeom prst="rect">
            <a:avLst/>
          </a:prstGeom>
          <a:noFill/>
        </p:spPr>
        <p:txBody>
          <a:bodyPr wrap="square">
            <a:spAutoFit/>
          </a:bodyPr>
          <a:lstStyle/>
          <a:p>
            <a:r>
              <a:rPr lang="en-US" sz="3000" dirty="0">
                <a:sym typeface="Wingdings" panose="05000000000000000000" pitchFamily="2" charset="2"/>
              </a:rPr>
              <a:t></a:t>
            </a:r>
            <a:endParaRPr lang="en-US" sz="3000" dirty="0"/>
          </a:p>
        </p:txBody>
      </p:sp>
      <p:sp>
        <p:nvSpPr>
          <p:cNvPr id="5" name="TextBox 4">
            <a:extLst>
              <a:ext uri="{FF2B5EF4-FFF2-40B4-BE49-F238E27FC236}">
                <a16:creationId xmlns:a16="http://schemas.microsoft.com/office/drawing/2014/main" id="{3703B909-D546-D5B4-80FB-CA2FB748ECC3}"/>
              </a:ext>
            </a:extLst>
          </p:cNvPr>
          <p:cNvSpPr txBox="1"/>
          <p:nvPr/>
        </p:nvSpPr>
        <p:spPr>
          <a:xfrm>
            <a:off x="46769" y="1083026"/>
            <a:ext cx="515073" cy="553998"/>
          </a:xfrm>
          <a:prstGeom prst="rect">
            <a:avLst/>
          </a:prstGeom>
          <a:noFill/>
        </p:spPr>
        <p:txBody>
          <a:bodyPr wrap="square">
            <a:spAutoFit/>
          </a:bodyPr>
          <a:lstStyle/>
          <a:p>
            <a:r>
              <a:rPr lang="en-US" sz="3000" dirty="0">
                <a:sym typeface="Wingdings" panose="05000000000000000000" pitchFamily="2" charset="2"/>
              </a:rPr>
              <a:t></a:t>
            </a:r>
          </a:p>
        </p:txBody>
      </p:sp>
    </p:spTree>
    <p:extLst>
      <p:ext uri="{BB962C8B-B14F-4D97-AF65-F5344CB8AC3E}">
        <p14:creationId xmlns:p14="http://schemas.microsoft.com/office/powerpoint/2010/main" val="2914617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20BB-E4E0-E59B-CC27-C08A0602CF66}"/>
              </a:ext>
            </a:extLst>
          </p:cNvPr>
          <p:cNvSpPr>
            <a:spLocks noGrp="1"/>
          </p:cNvSpPr>
          <p:nvPr>
            <p:ph type="title"/>
          </p:nvPr>
        </p:nvSpPr>
        <p:spPr>
          <a:xfrm>
            <a:off x="104796" y="1117480"/>
            <a:ext cx="3467582" cy="1325563"/>
          </a:xfrm>
        </p:spPr>
        <p:txBody>
          <a:bodyPr>
            <a:normAutofit fontScale="90000"/>
          </a:bodyPr>
          <a:lstStyle/>
          <a:p>
            <a:r>
              <a:rPr lang="en-US" dirty="0"/>
              <a:t>It is an iterative process</a:t>
            </a:r>
          </a:p>
        </p:txBody>
      </p:sp>
      <p:pic>
        <p:nvPicPr>
          <p:cNvPr id="5" name="Picture 4">
            <a:extLst>
              <a:ext uri="{FF2B5EF4-FFF2-40B4-BE49-F238E27FC236}">
                <a16:creationId xmlns:a16="http://schemas.microsoft.com/office/drawing/2014/main" id="{D2A4A494-12F1-259F-7088-47D86C62BD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9595" y="17682"/>
            <a:ext cx="5007331" cy="6475192"/>
          </a:xfrm>
          <a:prstGeom prst="rect">
            <a:avLst/>
          </a:prstGeom>
        </p:spPr>
      </p:pic>
      <p:sp>
        <p:nvSpPr>
          <p:cNvPr id="6" name="TextBox 5">
            <a:extLst>
              <a:ext uri="{FF2B5EF4-FFF2-40B4-BE49-F238E27FC236}">
                <a16:creationId xmlns:a16="http://schemas.microsoft.com/office/drawing/2014/main" id="{053F625E-ABC7-7E23-028A-EA92CDB90B39}"/>
              </a:ext>
            </a:extLst>
          </p:cNvPr>
          <p:cNvSpPr txBox="1"/>
          <p:nvPr/>
        </p:nvSpPr>
        <p:spPr>
          <a:xfrm>
            <a:off x="8136610" y="6470986"/>
            <a:ext cx="4066006" cy="369332"/>
          </a:xfrm>
          <a:prstGeom prst="rect">
            <a:avLst/>
          </a:prstGeom>
          <a:noFill/>
        </p:spPr>
        <p:txBody>
          <a:bodyPr wrap="square" rtlCol="0">
            <a:spAutoFit/>
          </a:bodyPr>
          <a:lstStyle/>
          <a:p>
            <a:r>
              <a:rPr lang="en-US" dirty="0"/>
              <a:t>Shue </a:t>
            </a:r>
            <a:r>
              <a:rPr lang="en-US" i="1" dirty="0"/>
              <a:t>et al., </a:t>
            </a:r>
            <a:r>
              <a:rPr lang="en-US" dirty="0"/>
              <a:t>Quantitative Biology, 2023</a:t>
            </a:r>
          </a:p>
        </p:txBody>
      </p:sp>
      <p:sp>
        <p:nvSpPr>
          <p:cNvPr id="8" name="TextBox 7">
            <a:extLst>
              <a:ext uri="{FF2B5EF4-FFF2-40B4-BE49-F238E27FC236}">
                <a16:creationId xmlns:a16="http://schemas.microsoft.com/office/drawing/2014/main" id="{477F1430-5CD5-ACFA-4882-C42236C32C72}"/>
              </a:ext>
            </a:extLst>
          </p:cNvPr>
          <p:cNvSpPr txBox="1"/>
          <p:nvPr/>
        </p:nvSpPr>
        <p:spPr>
          <a:xfrm>
            <a:off x="487443" y="6481930"/>
            <a:ext cx="7005987" cy="369332"/>
          </a:xfrm>
          <a:prstGeom prst="rect">
            <a:avLst/>
          </a:prstGeom>
          <a:noFill/>
        </p:spPr>
        <p:txBody>
          <a:bodyPr wrap="square">
            <a:spAutoFit/>
          </a:bodyPr>
          <a:lstStyle/>
          <a:p>
            <a:r>
              <a:rPr lang="en-US" dirty="0"/>
              <a:t>https://journal.hep.com.cn/qb/EN/10.15302/J-QB-023-0327</a:t>
            </a:r>
          </a:p>
        </p:txBody>
      </p:sp>
    </p:spTree>
    <p:extLst>
      <p:ext uri="{BB962C8B-B14F-4D97-AF65-F5344CB8AC3E}">
        <p14:creationId xmlns:p14="http://schemas.microsoft.com/office/powerpoint/2010/main" val="3246104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6D57-AA07-EE00-3786-A04DBDDF0654}"/>
              </a:ext>
            </a:extLst>
          </p:cNvPr>
          <p:cNvSpPr>
            <a:spLocks noGrp="1"/>
          </p:cNvSpPr>
          <p:nvPr>
            <p:ph type="title"/>
          </p:nvPr>
        </p:nvSpPr>
        <p:spPr/>
        <p:txBody>
          <a:bodyPr/>
          <a:lstStyle/>
          <a:p>
            <a:r>
              <a:rPr lang="en-US" dirty="0"/>
              <a:t>Start a new chat session</a:t>
            </a:r>
          </a:p>
        </p:txBody>
      </p:sp>
      <p:pic>
        <p:nvPicPr>
          <p:cNvPr id="3" name="Picture 2">
            <a:extLst>
              <a:ext uri="{FF2B5EF4-FFF2-40B4-BE49-F238E27FC236}">
                <a16:creationId xmlns:a16="http://schemas.microsoft.com/office/drawing/2014/main" id="{2E33A15F-8CB8-DF5B-A7F2-A3DF8DF4DC56}"/>
              </a:ext>
            </a:extLst>
          </p:cNvPr>
          <p:cNvPicPr>
            <a:picLocks noChangeAspect="1"/>
          </p:cNvPicPr>
          <p:nvPr/>
        </p:nvPicPr>
        <p:blipFill>
          <a:blip r:embed="rId2"/>
          <a:stretch>
            <a:fillRect/>
          </a:stretch>
        </p:blipFill>
        <p:spPr>
          <a:xfrm>
            <a:off x="1840829" y="1777263"/>
            <a:ext cx="3176093" cy="4103420"/>
          </a:xfrm>
          <a:prstGeom prst="rect">
            <a:avLst/>
          </a:prstGeom>
        </p:spPr>
      </p:pic>
      <p:pic>
        <p:nvPicPr>
          <p:cNvPr id="4" name="Picture 3">
            <a:extLst>
              <a:ext uri="{FF2B5EF4-FFF2-40B4-BE49-F238E27FC236}">
                <a16:creationId xmlns:a16="http://schemas.microsoft.com/office/drawing/2014/main" id="{F91B5ABD-EE8C-7FF3-BB76-338ECF99A5FA}"/>
              </a:ext>
            </a:extLst>
          </p:cNvPr>
          <p:cNvPicPr>
            <a:picLocks noChangeAspect="1"/>
          </p:cNvPicPr>
          <p:nvPr/>
        </p:nvPicPr>
        <p:blipFill>
          <a:blip r:embed="rId2"/>
          <a:stretch>
            <a:fillRect/>
          </a:stretch>
        </p:blipFill>
        <p:spPr>
          <a:xfrm>
            <a:off x="5379784" y="1777263"/>
            <a:ext cx="3176093" cy="4103420"/>
          </a:xfrm>
          <a:prstGeom prst="rect">
            <a:avLst/>
          </a:prstGeom>
        </p:spPr>
      </p:pic>
      <p:pic>
        <p:nvPicPr>
          <p:cNvPr id="5" name="Picture 4">
            <a:extLst>
              <a:ext uri="{FF2B5EF4-FFF2-40B4-BE49-F238E27FC236}">
                <a16:creationId xmlns:a16="http://schemas.microsoft.com/office/drawing/2014/main" id="{EC4CA670-C0DD-046E-B266-2F3AE81EA768}"/>
              </a:ext>
            </a:extLst>
          </p:cNvPr>
          <p:cNvPicPr>
            <a:picLocks noChangeAspect="1"/>
          </p:cNvPicPr>
          <p:nvPr/>
        </p:nvPicPr>
        <p:blipFill>
          <a:blip r:embed="rId2"/>
          <a:stretch>
            <a:fillRect/>
          </a:stretch>
        </p:blipFill>
        <p:spPr>
          <a:xfrm>
            <a:off x="8763134" y="1777263"/>
            <a:ext cx="3176093" cy="4103420"/>
          </a:xfrm>
          <a:prstGeom prst="rect">
            <a:avLst/>
          </a:prstGeom>
        </p:spPr>
      </p:pic>
    </p:spTree>
    <p:extLst>
      <p:ext uri="{BB962C8B-B14F-4D97-AF65-F5344CB8AC3E}">
        <p14:creationId xmlns:p14="http://schemas.microsoft.com/office/powerpoint/2010/main" val="1057788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C445B3-07F8-4AB3-4F40-ED2CAF62A429}"/>
              </a:ext>
            </a:extLst>
          </p:cNvPr>
          <p:cNvSpPr txBox="1"/>
          <p:nvPr/>
        </p:nvSpPr>
        <p:spPr>
          <a:xfrm>
            <a:off x="1879205" y="391358"/>
            <a:ext cx="8707772" cy="2231380"/>
          </a:xfrm>
          <a:prstGeom prst="rect">
            <a:avLst/>
          </a:prstGeom>
          <a:noFill/>
        </p:spPr>
        <p:txBody>
          <a:bodyPr wrap="square">
            <a:spAutoFit/>
          </a:bodyPr>
          <a:lstStyle/>
          <a:p>
            <a:r>
              <a:rPr lang="en-US" sz="3200" dirty="0">
                <a:highlight>
                  <a:srgbClr val="008000"/>
                </a:highlight>
              </a:rPr>
              <a:t>Read the instructions on these two pages</a:t>
            </a:r>
            <a:r>
              <a:rPr lang="en-US" sz="2800" dirty="0">
                <a:highlight>
                  <a:srgbClr val="008000"/>
                </a:highlight>
              </a:rPr>
              <a:t>:               </a:t>
            </a:r>
            <a:r>
              <a:rPr lang="en-US" dirty="0">
                <a:highlight>
                  <a:srgbClr val="008000"/>
                </a:highlight>
              </a:rPr>
              <a:t>https://cran.r-project.org/web/packages/canvasXpress/vignettes/getting_started.html     https://cran.r-project.org/web/packages/canvasXpress/vignettes/additional_examples.html</a:t>
            </a:r>
            <a:r>
              <a:rPr lang="en-US" sz="2500" dirty="0">
                <a:highlight>
                  <a:srgbClr val="008000"/>
                </a:highlight>
              </a:rPr>
              <a:t>      </a:t>
            </a:r>
            <a:r>
              <a:rPr lang="en-US" sz="3200" dirty="0">
                <a:highlight>
                  <a:srgbClr val="008000"/>
                </a:highlight>
              </a:rPr>
              <a:t>And then create an R script to produce a 3D scatter plot using the Iris dataset.</a:t>
            </a:r>
          </a:p>
        </p:txBody>
      </p:sp>
      <p:pic>
        <p:nvPicPr>
          <p:cNvPr id="13" name="Picture 12">
            <a:extLst>
              <a:ext uri="{FF2B5EF4-FFF2-40B4-BE49-F238E27FC236}">
                <a16:creationId xmlns:a16="http://schemas.microsoft.com/office/drawing/2014/main" id="{D11B851E-D6FD-8B26-A1F5-C6C4BD93797C}"/>
              </a:ext>
            </a:extLst>
          </p:cNvPr>
          <p:cNvPicPr>
            <a:picLocks noChangeAspect="1"/>
          </p:cNvPicPr>
          <p:nvPr/>
        </p:nvPicPr>
        <p:blipFill>
          <a:blip r:embed="rId2"/>
          <a:stretch>
            <a:fillRect/>
          </a:stretch>
        </p:blipFill>
        <p:spPr>
          <a:xfrm>
            <a:off x="2110871" y="2767105"/>
            <a:ext cx="7970267" cy="3924651"/>
          </a:xfrm>
          <a:prstGeom prst="rect">
            <a:avLst/>
          </a:prstGeom>
        </p:spPr>
      </p:pic>
      <p:sp>
        <p:nvSpPr>
          <p:cNvPr id="5" name="TextBox 4">
            <a:extLst>
              <a:ext uri="{FF2B5EF4-FFF2-40B4-BE49-F238E27FC236}">
                <a16:creationId xmlns:a16="http://schemas.microsoft.com/office/drawing/2014/main" id="{85CF33BE-7791-B3E2-2D39-98EFB974A9CB}"/>
              </a:ext>
            </a:extLst>
          </p:cNvPr>
          <p:cNvSpPr txBox="1"/>
          <p:nvPr/>
        </p:nvSpPr>
        <p:spPr>
          <a:xfrm>
            <a:off x="413648" y="2992584"/>
            <a:ext cx="515073" cy="553998"/>
          </a:xfrm>
          <a:prstGeom prst="rect">
            <a:avLst/>
          </a:prstGeom>
          <a:noFill/>
        </p:spPr>
        <p:txBody>
          <a:bodyPr wrap="square">
            <a:spAutoFit/>
          </a:bodyPr>
          <a:lstStyle/>
          <a:p>
            <a:r>
              <a:rPr lang="en-US" sz="3000" dirty="0">
                <a:sym typeface="Wingdings" panose="05000000000000000000" pitchFamily="2" charset="2"/>
              </a:rPr>
              <a:t></a:t>
            </a:r>
          </a:p>
        </p:txBody>
      </p:sp>
    </p:spTree>
    <p:extLst>
      <p:ext uri="{BB962C8B-B14F-4D97-AF65-F5344CB8AC3E}">
        <p14:creationId xmlns:p14="http://schemas.microsoft.com/office/powerpoint/2010/main" val="848315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890EC8-DFC6-902A-4C2D-6D0628EB1CC2}"/>
              </a:ext>
            </a:extLst>
          </p:cNvPr>
          <p:cNvSpPr>
            <a:spLocks noGrp="1"/>
          </p:cNvSpPr>
          <p:nvPr>
            <p:ph type="sldNum" sz="quarter" idx="12"/>
          </p:nvPr>
        </p:nvSpPr>
        <p:spPr/>
        <p:txBody>
          <a:bodyPr/>
          <a:lstStyle/>
          <a:p>
            <a:fld id="{C07DC86F-0426-4FBD-8A23-C4CB7F6069E3}" type="slidenum">
              <a:rPr lang="en-US" smtClean="0"/>
              <a:t>29</a:t>
            </a:fld>
            <a:endParaRPr lang="en-US"/>
          </a:p>
        </p:txBody>
      </p:sp>
      <p:pic>
        <p:nvPicPr>
          <p:cNvPr id="4" name="Picture 3">
            <a:extLst>
              <a:ext uri="{FF2B5EF4-FFF2-40B4-BE49-F238E27FC236}">
                <a16:creationId xmlns:a16="http://schemas.microsoft.com/office/drawing/2014/main" id="{19C5646A-84B5-BBDF-458E-428A5E2D291B}"/>
              </a:ext>
            </a:extLst>
          </p:cNvPr>
          <p:cNvPicPr>
            <a:picLocks noChangeAspect="1"/>
          </p:cNvPicPr>
          <p:nvPr/>
        </p:nvPicPr>
        <p:blipFill>
          <a:blip r:embed="rId2"/>
          <a:stretch>
            <a:fillRect/>
          </a:stretch>
        </p:blipFill>
        <p:spPr>
          <a:xfrm>
            <a:off x="0" y="0"/>
            <a:ext cx="6128426" cy="6858000"/>
          </a:xfrm>
          <a:prstGeom prst="rect">
            <a:avLst/>
          </a:prstGeom>
        </p:spPr>
      </p:pic>
      <p:pic>
        <p:nvPicPr>
          <p:cNvPr id="6" name="Picture 5">
            <a:extLst>
              <a:ext uri="{FF2B5EF4-FFF2-40B4-BE49-F238E27FC236}">
                <a16:creationId xmlns:a16="http://schemas.microsoft.com/office/drawing/2014/main" id="{FA4F8964-888F-D59F-5D53-D060297EED8E}"/>
              </a:ext>
            </a:extLst>
          </p:cNvPr>
          <p:cNvPicPr>
            <a:picLocks noChangeAspect="1"/>
          </p:cNvPicPr>
          <p:nvPr/>
        </p:nvPicPr>
        <p:blipFill>
          <a:blip r:embed="rId3"/>
          <a:stretch>
            <a:fillRect/>
          </a:stretch>
        </p:blipFill>
        <p:spPr>
          <a:xfrm>
            <a:off x="6096000" y="0"/>
            <a:ext cx="6157564" cy="6858000"/>
          </a:xfrm>
          <a:prstGeom prst="rect">
            <a:avLst/>
          </a:prstGeom>
        </p:spPr>
      </p:pic>
      <p:sp>
        <p:nvSpPr>
          <p:cNvPr id="8" name="TextBox 7">
            <a:extLst>
              <a:ext uri="{FF2B5EF4-FFF2-40B4-BE49-F238E27FC236}">
                <a16:creationId xmlns:a16="http://schemas.microsoft.com/office/drawing/2014/main" id="{9DB39985-19DD-09F3-B9DD-0B74DB9FA2C2}"/>
              </a:ext>
            </a:extLst>
          </p:cNvPr>
          <p:cNvSpPr txBox="1"/>
          <p:nvPr/>
        </p:nvSpPr>
        <p:spPr>
          <a:xfrm>
            <a:off x="118175" y="6065025"/>
            <a:ext cx="6125704" cy="369332"/>
          </a:xfrm>
          <a:prstGeom prst="rect">
            <a:avLst/>
          </a:prstGeom>
          <a:noFill/>
        </p:spPr>
        <p:txBody>
          <a:bodyPr wrap="square">
            <a:spAutoFit/>
          </a:bodyPr>
          <a:lstStyle/>
          <a:p>
            <a:r>
              <a:rPr lang="en-US" b="0" i="0" dirty="0">
                <a:solidFill>
                  <a:srgbClr val="0F1111"/>
                </a:solidFill>
                <a:effectLst/>
                <a:latin typeface="Amazon Ember"/>
              </a:rPr>
              <a:t>by </a:t>
            </a:r>
            <a:r>
              <a:rPr lang="en-US" b="0" i="0" u="none" strike="noStrike" dirty="0">
                <a:solidFill>
                  <a:srgbClr val="007185"/>
                </a:solidFill>
                <a:effectLst/>
                <a:latin typeface="Amazon Ember"/>
                <a:hlinkClick r:id="rId4"/>
              </a:rPr>
              <a:t>Laura </a:t>
            </a:r>
            <a:r>
              <a:rPr lang="en-US" b="0" i="0" u="none" strike="noStrike" dirty="0" err="1">
                <a:solidFill>
                  <a:srgbClr val="007185"/>
                </a:solidFill>
                <a:effectLst/>
                <a:latin typeface="Amazon Ember"/>
                <a:hlinkClick r:id="rId4"/>
              </a:rPr>
              <a:t>Numeroff</a:t>
            </a:r>
            <a:r>
              <a:rPr lang="en-US" b="0" i="0" dirty="0">
                <a:solidFill>
                  <a:srgbClr val="0F1111"/>
                </a:solidFill>
                <a:effectLst/>
                <a:latin typeface="Amazon Ember"/>
              </a:rPr>
              <a:t> </a:t>
            </a:r>
            <a:r>
              <a:rPr lang="en-US" b="0" i="0" dirty="0">
                <a:solidFill>
                  <a:srgbClr val="565959"/>
                </a:solidFill>
                <a:effectLst/>
                <a:latin typeface="Amazon Ember"/>
              </a:rPr>
              <a:t>(Author), </a:t>
            </a:r>
            <a:r>
              <a:rPr lang="en-US" b="0" i="0" u="sng" dirty="0">
                <a:solidFill>
                  <a:srgbClr val="C7511F"/>
                </a:solidFill>
                <a:effectLst/>
                <a:latin typeface="Amazon Ember"/>
                <a:hlinkClick r:id="rId5"/>
              </a:rPr>
              <a:t>Felicia Bond</a:t>
            </a:r>
            <a:r>
              <a:rPr lang="en-US" b="0" i="0" dirty="0">
                <a:solidFill>
                  <a:srgbClr val="0F1111"/>
                </a:solidFill>
                <a:effectLst/>
                <a:latin typeface="Amazon Ember"/>
              </a:rPr>
              <a:t> </a:t>
            </a:r>
            <a:r>
              <a:rPr lang="en-US" b="0" i="0" dirty="0">
                <a:solidFill>
                  <a:srgbClr val="565959"/>
                </a:solidFill>
                <a:effectLst/>
                <a:latin typeface="Amazon Ember"/>
              </a:rPr>
              <a:t>(Illustrator)</a:t>
            </a:r>
            <a:endParaRPr lang="en-US" dirty="0"/>
          </a:p>
        </p:txBody>
      </p:sp>
    </p:spTree>
    <p:extLst>
      <p:ext uri="{BB962C8B-B14F-4D97-AF65-F5344CB8AC3E}">
        <p14:creationId xmlns:p14="http://schemas.microsoft.com/office/powerpoint/2010/main" val="170868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BFBA-386A-AC8E-BC23-1FA841C715A7}"/>
              </a:ext>
            </a:extLst>
          </p:cNvPr>
          <p:cNvSpPr>
            <a:spLocks noGrp="1"/>
          </p:cNvSpPr>
          <p:nvPr>
            <p:ph type="title"/>
          </p:nvPr>
        </p:nvSpPr>
        <p:spPr>
          <a:xfrm>
            <a:off x="838200" y="104882"/>
            <a:ext cx="10515600" cy="1325563"/>
          </a:xfrm>
        </p:spPr>
        <p:txBody>
          <a:bodyPr/>
          <a:lstStyle/>
          <a:p>
            <a:r>
              <a:rPr lang="en-US" dirty="0"/>
              <a:t>Plan</a:t>
            </a:r>
          </a:p>
        </p:txBody>
      </p:sp>
      <p:sp>
        <p:nvSpPr>
          <p:cNvPr id="3" name="Content Placeholder 2">
            <a:extLst>
              <a:ext uri="{FF2B5EF4-FFF2-40B4-BE49-F238E27FC236}">
                <a16:creationId xmlns:a16="http://schemas.microsoft.com/office/drawing/2014/main" id="{EBE24AD5-455B-210A-F02C-FFC3A9EB44FB}"/>
              </a:ext>
            </a:extLst>
          </p:cNvPr>
          <p:cNvSpPr>
            <a:spLocks noGrp="1"/>
          </p:cNvSpPr>
          <p:nvPr>
            <p:ph idx="1"/>
          </p:nvPr>
        </p:nvSpPr>
        <p:spPr>
          <a:xfrm>
            <a:off x="838200" y="1420427"/>
            <a:ext cx="10515600" cy="5072448"/>
          </a:xfrm>
        </p:spPr>
        <p:txBody>
          <a:bodyPr>
            <a:normAutofit lnSpcReduction="10000"/>
          </a:bodyPr>
          <a:lstStyle/>
          <a:p>
            <a:r>
              <a:rPr lang="en-US" dirty="0"/>
              <a:t>Demos:      </a:t>
            </a:r>
          </a:p>
          <a:p>
            <a:pPr lvl="1"/>
            <a:r>
              <a:rPr lang="en-US" dirty="0"/>
              <a:t>RTutor.ai           </a:t>
            </a:r>
          </a:p>
          <a:p>
            <a:pPr lvl="1"/>
            <a:r>
              <a:rPr lang="en-US" dirty="0"/>
              <a:t>Chatlize.ai</a:t>
            </a:r>
          </a:p>
          <a:p>
            <a:pPr lvl="1"/>
            <a:r>
              <a:rPr lang="en-US" dirty="0"/>
              <a:t>iDEP</a:t>
            </a:r>
          </a:p>
          <a:p>
            <a:r>
              <a:rPr lang="en-US" dirty="0"/>
              <a:t>Coding with ChatGPT</a:t>
            </a:r>
          </a:p>
          <a:p>
            <a:r>
              <a:rPr lang="en-US" dirty="0"/>
              <a:t>Activities</a:t>
            </a:r>
          </a:p>
          <a:p>
            <a:pPr lvl="1"/>
            <a:r>
              <a:rPr lang="en-US" dirty="0"/>
              <a:t>Heatmap</a:t>
            </a:r>
          </a:p>
          <a:p>
            <a:pPr lvl="1"/>
            <a:r>
              <a:rPr lang="en-US" dirty="0"/>
              <a:t>Shiny</a:t>
            </a:r>
          </a:p>
          <a:p>
            <a:pPr lvl="1"/>
            <a:r>
              <a:rPr lang="en-US" dirty="0"/>
              <a:t>PCA</a:t>
            </a:r>
          </a:p>
          <a:p>
            <a:pPr lvl="1"/>
            <a:r>
              <a:rPr lang="en-US" dirty="0"/>
              <a:t>DESeq2</a:t>
            </a:r>
          </a:p>
          <a:p>
            <a:pPr lvl="1"/>
            <a:r>
              <a:rPr lang="en-US" dirty="0"/>
              <a:t>Game</a:t>
            </a:r>
          </a:p>
          <a:p>
            <a:r>
              <a:rPr lang="en-US" dirty="0"/>
              <a:t>How ChatGPT works</a:t>
            </a:r>
          </a:p>
          <a:p>
            <a:pPr lvl="1"/>
            <a:endParaRPr lang="en-US" dirty="0"/>
          </a:p>
        </p:txBody>
      </p:sp>
    </p:spTree>
    <p:extLst>
      <p:ext uri="{BB962C8B-B14F-4D97-AF65-F5344CB8AC3E}">
        <p14:creationId xmlns:p14="http://schemas.microsoft.com/office/powerpoint/2010/main" val="309834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EC58CB-A90A-48D7-B040-51B16AC907E0}"/>
              </a:ext>
            </a:extLst>
          </p:cNvPr>
          <p:cNvSpPr>
            <a:spLocks noGrp="1"/>
          </p:cNvSpPr>
          <p:nvPr>
            <p:ph type="sldNum" sz="quarter" idx="12"/>
          </p:nvPr>
        </p:nvSpPr>
        <p:spPr/>
        <p:txBody>
          <a:bodyPr/>
          <a:lstStyle/>
          <a:p>
            <a:fld id="{C07DC86F-0426-4FBD-8A23-C4CB7F6069E3}" type="slidenum">
              <a:rPr lang="en-US" smtClean="0"/>
              <a:t>30</a:t>
            </a:fld>
            <a:endParaRPr lang="en-US"/>
          </a:p>
        </p:txBody>
      </p:sp>
      <p:pic>
        <p:nvPicPr>
          <p:cNvPr id="4" name="Picture 3">
            <a:extLst>
              <a:ext uri="{FF2B5EF4-FFF2-40B4-BE49-F238E27FC236}">
                <a16:creationId xmlns:a16="http://schemas.microsoft.com/office/drawing/2014/main" id="{56D2F48C-2DCD-C8CD-B5B0-D710053FEA78}"/>
              </a:ext>
            </a:extLst>
          </p:cNvPr>
          <p:cNvPicPr>
            <a:picLocks noChangeAspect="1"/>
          </p:cNvPicPr>
          <p:nvPr/>
        </p:nvPicPr>
        <p:blipFill>
          <a:blip r:embed="rId2"/>
          <a:stretch>
            <a:fillRect/>
          </a:stretch>
        </p:blipFill>
        <p:spPr>
          <a:xfrm>
            <a:off x="0" y="0"/>
            <a:ext cx="6138848" cy="6858000"/>
          </a:xfrm>
          <a:prstGeom prst="rect">
            <a:avLst/>
          </a:prstGeom>
        </p:spPr>
      </p:pic>
      <p:pic>
        <p:nvPicPr>
          <p:cNvPr id="6" name="Picture 5">
            <a:extLst>
              <a:ext uri="{FF2B5EF4-FFF2-40B4-BE49-F238E27FC236}">
                <a16:creationId xmlns:a16="http://schemas.microsoft.com/office/drawing/2014/main" id="{0F6EB7E4-5DE9-FB84-4795-38C824F108D7}"/>
              </a:ext>
            </a:extLst>
          </p:cNvPr>
          <p:cNvPicPr>
            <a:picLocks noChangeAspect="1"/>
          </p:cNvPicPr>
          <p:nvPr/>
        </p:nvPicPr>
        <p:blipFill>
          <a:blip r:embed="rId3"/>
          <a:stretch>
            <a:fillRect/>
          </a:stretch>
        </p:blipFill>
        <p:spPr>
          <a:xfrm>
            <a:off x="6138848" y="-1"/>
            <a:ext cx="6178472" cy="6857999"/>
          </a:xfrm>
          <a:prstGeom prst="rect">
            <a:avLst/>
          </a:prstGeom>
        </p:spPr>
      </p:pic>
    </p:spTree>
    <p:extLst>
      <p:ext uri="{BB962C8B-B14F-4D97-AF65-F5344CB8AC3E}">
        <p14:creationId xmlns:p14="http://schemas.microsoft.com/office/powerpoint/2010/main" val="92322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4FC29B-1EF1-663A-D1DB-626C304EB416}"/>
              </a:ext>
            </a:extLst>
          </p:cNvPr>
          <p:cNvSpPr>
            <a:spLocks noGrp="1"/>
          </p:cNvSpPr>
          <p:nvPr>
            <p:ph type="sldNum" sz="quarter" idx="12"/>
          </p:nvPr>
        </p:nvSpPr>
        <p:spPr/>
        <p:txBody>
          <a:bodyPr/>
          <a:lstStyle/>
          <a:p>
            <a:fld id="{C07DC86F-0426-4FBD-8A23-C4CB7F6069E3}" type="slidenum">
              <a:rPr lang="en-US" smtClean="0"/>
              <a:t>31</a:t>
            </a:fld>
            <a:endParaRPr lang="en-US"/>
          </a:p>
        </p:txBody>
      </p:sp>
      <p:pic>
        <p:nvPicPr>
          <p:cNvPr id="4" name="Picture 3">
            <a:extLst>
              <a:ext uri="{FF2B5EF4-FFF2-40B4-BE49-F238E27FC236}">
                <a16:creationId xmlns:a16="http://schemas.microsoft.com/office/drawing/2014/main" id="{70E23EB4-DF8A-CBD9-28B3-3DB401266B00}"/>
              </a:ext>
            </a:extLst>
          </p:cNvPr>
          <p:cNvPicPr>
            <a:picLocks noChangeAspect="1"/>
          </p:cNvPicPr>
          <p:nvPr/>
        </p:nvPicPr>
        <p:blipFill rotWithShape="1">
          <a:blip r:embed="rId2"/>
          <a:srcRect t="13738" r="787"/>
          <a:stretch/>
        </p:blipFill>
        <p:spPr>
          <a:xfrm>
            <a:off x="4312600" y="324712"/>
            <a:ext cx="7764705" cy="5915891"/>
          </a:xfrm>
          <a:prstGeom prst="rect">
            <a:avLst/>
          </a:prstGeom>
        </p:spPr>
      </p:pic>
      <p:sp>
        <p:nvSpPr>
          <p:cNvPr id="3" name="TextBox 2">
            <a:extLst>
              <a:ext uri="{FF2B5EF4-FFF2-40B4-BE49-F238E27FC236}">
                <a16:creationId xmlns:a16="http://schemas.microsoft.com/office/drawing/2014/main" id="{DC08CE81-B2EE-421C-5053-18AE8B0CE8DD}"/>
              </a:ext>
            </a:extLst>
          </p:cNvPr>
          <p:cNvSpPr txBox="1"/>
          <p:nvPr/>
        </p:nvSpPr>
        <p:spPr>
          <a:xfrm>
            <a:off x="276740" y="1412112"/>
            <a:ext cx="4318409" cy="4401205"/>
          </a:xfrm>
          <a:prstGeom prst="rect">
            <a:avLst/>
          </a:prstGeom>
          <a:noFill/>
        </p:spPr>
        <p:txBody>
          <a:bodyPr wrap="square" rtlCol="0">
            <a:spAutoFit/>
          </a:bodyPr>
          <a:lstStyle/>
          <a:p>
            <a:r>
              <a:rPr lang="en-US" sz="3500" dirty="0"/>
              <a:t>Thank Big.</a:t>
            </a:r>
          </a:p>
          <a:p>
            <a:r>
              <a:rPr lang="en-US" sz="3500" dirty="0"/>
              <a:t>An entire Shiny app?</a:t>
            </a:r>
          </a:p>
          <a:p>
            <a:endParaRPr lang="en-US" sz="3500" dirty="0"/>
          </a:p>
          <a:p>
            <a:r>
              <a:rPr lang="en-US" sz="3500" dirty="0"/>
              <a:t>Transplant as a new feature to RTutor.</a:t>
            </a:r>
          </a:p>
          <a:p>
            <a:r>
              <a:rPr lang="en-US" sz="3500" dirty="0"/>
              <a:t> </a:t>
            </a:r>
          </a:p>
          <a:p>
            <a:r>
              <a:rPr lang="en-US" sz="3500" dirty="0"/>
              <a:t>Have GPT-4 do as much as possible.</a:t>
            </a:r>
          </a:p>
        </p:txBody>
      </p:sp>
    </p:spTree>
    <p:extLst>
      <p:ext uri="{BB962C8B-B14F-4D97-AF65-F5344CB8AC3E}">
        <p14:creationId xmlns:p14="http://schemas.microsoft.com/office/powerpoint/2010/main" val="2478162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0BF863-BD82-2E72-1E70-15CE23F0AE17}"/>
              </a:ext>
            </a:extLst>
          </p:cNvPr>
          <p:cNvSpPr txBox="1"/>
          <p:nvPr/>
        </p:nvSpPr>
        <p:spPr>
          <a:xfrm>
            <a:off x="879676" y="151179"/>
            <a:ext cx="11458937" cy="6555641"/>
          </a:xfrm>
          <a:prstGeom prst="rect">
            <a:avLst/>
          </a:prstGeom>
          <a:noFill/>
        </p:spPr>
        <p:txBody>
          <a:bodyPr wrap="square" rtlCol="0">
            <a:spAutoFit/>
          </a:bodyPr>
          <a:lstStyle/>
          <a:p>
            <a:pPr marL="342900" indent="-342900">
              <a:buFont typeface="+mj-lt"/>
              <a:buAutoNum type="arabicPeriod"/>
            </a:pPr>
            <a:r>
              <a:rPr lang="en-US" sz="2800" dirty="0">
                <a:latin typeface="Arial" panose="020B0604020202020204" pitchFamily="34" charset="0"/>
                <a:cs typeface="Arial" panose="020B0604020202020204" pitchFamily="34" charset="0"/>
              </a:rPr>
              <a:t>Create a Shiny app that accepts file uploads, use </a:t>
            </a:r>
            <a:r>
              <a:rPr lang="en-US" sz="2800" dirty="0" err="1">
                <a:latin typeface="Arial" panose="020B0604020202020204" pitchFamily="34" charset="0"/>
                <a:cs typeface="Arial" panose="020B0604020202020204" pitchFamily="34" charset="0"/>
              </a:rPr>
              <a:t>DataEditR</a:t>
            </a:r>
            <a:r>
              <a:rPr lang="en-US" sz="2800" dirty="0">
                <a:latin typeface="Arial" panose="020B0604020202020204" pitchFamily="34" charset="0"/>
                <a:cs typeface="Arial" panose="020B0604020202020204" pitchFamily="34" charset="0"/>
              </a:rPr>
              <a:t> to change the data, and create a plot on the distribution of a selected column.</a:t>
            </a:r>
          </a:p>
          <a:p>
            <a:pPr marL="342900" indent="-342900">
              <a:buFont typeface="+mj-lt"/>
              <a:buAutoNum type="arabicPeriod"/>
            </a:pPr>
            <a:r>
              <a:rPr lang="en-US" sz="2800" dirty="0">
                <a:solidFill>
                  <a:srgbClr val="ECECF1"/>
                </a:solidFill>
                <a:latin typeface="Arial" panose="020B0604020202020204" pitchFamily="34" charset="0"/>
                <a:cs typeface="Arial" panose="020B0604020202020204" pitchFamily="34" charset="0"/>
              </a:rPr>
              <a:t>That was incomplete. x2</a:t>
            </a:r>
          </a:p>
          <a:p>
            <a:pPr marL="342900" indent="-342900">
              <a:buFont typeface="+mj-lt"/>
              <a:buAutoNum type="arabicPeriod"/>
            </a:pPr>
            <a:r>
              <a:rPr lang="en-US" sz="2800" dirty="0">
                <a:solidFill>
                  <a:srgbClr val="ECECF1"/>
                </a:solidFill>
                <a:latin typeface="Arial" panose="020B0604020202020204" pitchFamily="34" charset="0"/>
                <a:cs typeface="Arial" panose="020B0604020202020204" pitchFamily="34" charset="0"/>
              </a:rPr>
              <a:t>The data edit function does not work. Try this Shiny module for data editing: </a:t>
            </a:r>
            <a:r>
              <a:rPr lang="en-US" sz="1500" dirty="0">
                <a:solidFill>
                  <a:srgbClr val="ECECF1"/>
                </a:solidFill>
                <a:latin typeface="Arial" panose="020B0604020202020204" pitchFamily="34" charset="0"/>
                <a:cs typeface="Arial" panose="020B0604020202020204" pitchFamily="34" charset="0"/>
              </a:rPr>
              <a:t>https://dillonhammill.github.io/DataEditR/reference/dataEdit.html</a:t>
            </a:r>
          </a:p>
          <a:p>
            <a:pPr marL="342900" indent="-342900">
              <a:buFont typeface="+mj-lt"/>
              <a:buAutoNum type="arabicPeriod"/>
            </a:pPr>
            <a:r>
              <a:rPr lang="en-US" sz="2800" dirty="0">
                <a:solidFill>
                  <a:srgbClr val="ECECF1"/>
                </a:solidFill>
                <a:latin typeface="Arial" panose="020B0604020202020204" pitchFamily="34" charset="0"/>
                <a:cs typeface="Arial" panose="020B0604020202020204" pitchFamily="34" charset="0"/>
              </a:rPr>
              <a:t>Create a Shiny app that accepts file uploads. Users can change the data type for all the columns interactively.</a:t>
            </a:r>
          </a:p>
          <a:p>
            <a:pPr marL="342900" indent="-342900">
              <a:buFont typeface="+mj-lt"/>
              <a:buAutoNum type="arabicPeriod"/>
            </a:pPr>
            <a:r>
              <a:rPr lang="en-US" sz="2800" dirty="0">
                <a:solidFill>
                  <a:srgbClr val="FFFF00"/>
                </a:solidFill>
                <a:latin typeface="Arial" panose="020B0604020202020204" pitchFamily="34" charset="0"/>
                <a:cs typeface="Arial" panose="020B0604020202020204" pitchFamily="34" charset="0"/>
              </a:rPr>
              <a:t>This works. Are there any other solutions using existing R packages or Shiny modules?</a:t>
            </a:r>
          </a:p>
          <a:p>
            <a:pPr marL="342900" indent="-342900">
              <a:buFont typeface="+mj-lt"/>
              <a:buAutoNum type="arabicPeriod"/>
            </a:pPr>
            <a:r>
              <a:rPr lang="en-US" sz="2800" dirty="0">
                <a:solidFill>
                  <a:srgbClr val="FFFF00"/>
                </a:solidFill>
                <a:latin typeface="Arial" panose="020B0604020202020204" pitchFamily="34" charset="0"/>
                <a:cs typeface="Arial" panose="020B0604020202020204" pitchFamily="34" charset="0"/>
              </a:rPr>
              <a:t>That's very slow. Are there other R packages can solve this problem?</a:t>
            </a:r>
          </a:p>
          <a:p>
            <a:pPr marL="342900" indent="-342900">
              <a:buFont typeface="+mj-lt"/>
              <a:buAutoNum type="arabicPeriod"/>
            </a:pPr>
            <a:r>
              <a:rPr lang="en-US" sz="2800" dirty="0">
                <a:solidFill>
                  <a:srgbClr val="FFFF00"/>
                </a:solidFill>
                <a:latin typeface="Arial" panose="020B0604020202020204" pitchFamily="34" charset="0"/>
                <a:cs typeface="Arial" panose="020B0604020202020204" pitchFamily="34" charset="0"/>
              </a:rPr>
              <a:t>That's great. Can you put all the UI elements into a popup window?</a:t>
            </a:r>
          </a:p>
          <a:p>
            <a:pPr marL="342900" indent="-342900">
              <a:buFont typeface="+mj-lt"/>
              <a:buAutoNum type="arabicPeriod"/>
            </a:pPr>
            <a:r>
              <a:rPr lang="en-US" sz="2800" dirty="0">
                <a:solidFill>
                  <a:srgbClr val="FFFF00"/>
                </a:solidFill>
                <a:latin typeface="Arial" panose="020B0604020202020204" pitchFamily="34" charset="0"/>
                <a:cs typeface="Arial" panose="020B0604020202020204" pitchFamily="34" charset="0"/>
              </a:rPr>
              <a:t>Can you change the app so that right after upload the popup windows shows up, enabling users to change data type.</a:t>
            </a:r>
          </a:p>
          <a:p>
            <a:pPr marL="342900" indent="-342900">
              <a:buFont typeface="+mj-lt"/>
              <a:buAutoNum type="arabicPeriod"/>
            </a:pPr>
            <a:r>
              <a:rPr lang="en-US" sz="2800" dirty="0">
                <a:solidFill>
                  <a:srgbClr val="ECECF1"/>
                </a:solidFill>
                <a:latin typeface="Söhne"/>
              </a:rPr>
              <a:t>That works except when converting a column to factors. Can you fix that?</a:t>
            </a:r>
            <a:r>
              <a:rPr lang="en-US" sz="2800" dirty="0">
                <a:solidFill>
                  <a:srgbClr val="ECECF1"/>
                </a:solidFill>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DBF5664-D27A-FBCE-E8B5-751AAF6C7CF1}"/>
              </a:ext>
            </a:extLst>
          </p:cNvPr>
          <p:cNvSpPr txBox="1"/>
          <p:nvPr/>
        </p:nvSpPr>
        <p:spPr>
          <a:xfrm>
            <a:off x="7388966" y="1575215"/>
            <a:ext cx="3011648" cy="369332"/>
          </a:xfrm>
          <a:prstGeom prst="rect">
            <a:avLst/>
          </a:prstGeom>
          <a:noFill/>
        </p:spPr>
        <p:txBody>
          <a:bodyPr wrap="square" rtlCol="0">
            <a:spAutoFit/>
          </a:bodyPr>
          <a:lstStyle/>
          <a:p>
            <a:r>
              <a:rPr lang="en-US" dirty="0"/>
              <a:t>Some googling, less ignorant</a:t>
            </a:r>
          </a:p>
        </p:txBody>
      </p:sp>
      <p:sp>
        <p:nvSpPr>
          <p:cNvPr id="9" name="TextBox 8">
            <a:extLst>
              <a:ext uri="{FF2B5EF4-FFF2-40B4-BE49-F238E27FC236}">
                <a16:creationId xmlns:a16="http://schemas.microsoft.com/office/drawing/2014/main" id="{F769E7BE-A5D2-2F63-7F44-A66EF2DB6E3A}"/>
              </a:ext>
            </a:extLst>
          </p:cNvPr>
          <p:cNvSpPr txBox="1"/>
          <p:nvPr/>
        </p:nvSpPr>
        <p:spPr>
          <a:xfrm>
            <a:off x="324089" y="221156"/>
            <a:ext cx="572946" cy="553998"/>
          </a:xfrm>
          <a:prstGeom prst="rect">
            <a:avLst/>
          </a:prstGeom>
          <a:noFill/>
        </p:spPr>
        <p:txBody>
          <a:bodyPr wrap="square">
            <a:spAutoFit/>
          </a:bodyPr>
          <a:lstStyle/>
          <a:p>
            <a:r>
              <a:rPr lang="en-US" sz="3000" dirty="0">
                <a:sym typeface="Wingdings" panose="05000000000000000000" pitchFamily="2" charset="2"/>
              </a:rPr>
              <a:t></a:t>
            </a:r>
            <a:endParaRPr lang="en-US" sz="3000" dirty="0"/>
          </a:p>
        </p:txBody>
      </p:sp>
      <p:sp>
        <p:nvSpPr>
          <p:cNvPr id="11" name="TextBox 10">
            <a:extLst>
              <a:ext uri="{FF2B5EF4-FFF2-40B4-BE49-F238E27FC236}">
                <a16:creationId xmlns:a16="http://schemas.microsoft.com/office/drawing/2014/main" id="{5AB9B3BB-795F-E836-2931-505F0CC69760}"/>
              </a:ext>
            </a:extLst>
          </p:cNvPr>
          <p:cNvSpPr txBox="1"/>
          <p:nvPr/>
        </p:nvSpPr>
        <p:spPr>
          <a:xfrm>
            <a:off x="353026" y="1846690"/>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12" name="TextBox 11">
            <a:extLst>
              <a:ext uri="{FF2B5EF4-FFF2-40B4-BE49-F238E27FC236}">
                <a16:creationId xmlns:a16="http://schemas.microsoft.com/office/drawing/2014/main" id="{3285ED0E-6F3F-712E-237F-79650B10B7F7}"/>
              </a:ext>
            </a:extLst>
          </p:cNvPr>
          <p:cNvSpPr txBox="1"/>
          <p:nvPr/>
        </p:nvSpPr>
        <p:spPr>
          <a:xfrm>
            <a:off x="353026" y="3472224"/>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13" name="TextBox 12">
            <a:extLst>
              <a:ext uri="{FF2B5EF4-FFF2-40B4-BE49-F238E27FC236}">
                <a16:creationId xmlns:a16="http://schemas.microsoft.com/office/drawing/2014/main" id="{B66F0AD9-9643-6636-57FC-65BA0C256416}"/>
              </a:ext>
            </a:extLst>
          </p:cNvPr>
          <p:cNvSpPr txBox="1"/>
          <p:nvPr/>
        </p:nvSpPr>
        <p:spPr>
          <a:xfrm>
            <a:off x="353026" y="2659457"/>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14" name="TextBox 13">
            <a:extLst>
              <a:ext uri="{FF2B5EF4-FFF2-40B4-BE49-F238E27FC236}">
                <a16:creationId xmlns:a16="http://schemas.microsoft.com/office/drawing/2014/main" id="{FF5E6E9B-1411-28C2-F4BE-8474E194C19A}"/>
              </a:ext>
            </a:extLst>
          </p:cNvPr>
          <p:cNvSpPr txBox="1"/>
          <p:nvPr/>
        </p:nvSpPr>
        <p:spPr>
          <a:xfrm>
            <a:off x="324089" y="1390549"/>
            <a:ext cx="572946" cy="553998"/>
          </a:xfrm>
          <a:prstGeom prst="rect">
            <a:avLst/>
          </a:prstGeom>
          <a:noFill/>
        </p:spPr>
        <p:txBody>
          <a:bodyPr wrap="square">
            <a:spAutoFit/>
          </a:bodyPr>
          <a:lstStyle/>
          <a:p>
            <a:r>
              <a:rPr lang="en-US" sz="3000" dirty="0">
                <a:sym typeface="Wingdings" panose="05000000000000000000" pitchFamily="2" charset="2"/>
              </a:rPr>
              <a:t></a:t>
            </a:r>
            <a:endParaRPr lang="en-US" sz="3000" dirty="0"/>
          </a:p>
        </p:txBody>
      </p:sp>
      <p:sp>
        <p:nvSpPr>
          <p:cNvPr id="15" name="TextBox 14">
            <a:extLst>
              <a:ext uri="{FF2B5EF4-FFF2-40B4-BE49-F238E27FC236}">
                <a16:creationId xmlns:a16="http://schemas.microsoft.com/office/drawing/2014/main" id="{7B02642E-8B21-3F95-28B8-E2A930B18CF6}"/>
              </a:ext>
            </a:extLst>
          </p:cNvPr>
          <p:cNvSpPr txBox="1"/>
          <p:nvPr/>
        </p:nvSpPr>
        <p:spPr>
          <a:xfrm>
            <a:off x="353026" y="4820759"/>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16" name="TextBox 15">
            <a:extLst>
              <a:ext uri="{FF2B5EF4-FFF2-40B4-BE49-F238E27FC236}">
                <a16:creationId xmlns:a16="http://schemas.microsoft.com/office/drawing/2014/main" id="{191F8EAD-DDAA-7915-4E41-05AA1E7FA847}"/>
              </a:ext>
            </a:extLst>
          </p:cNvPr>
          <p:cNvSpPr txBox="1"/>
          <p:nvPr/>
        </p:nvSpPr>
        <p:spPr>
          <a:xfrm>
            <a:off x="353026" y="5276900"/>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17" name="TextBox 16">
            <a:extLst>
              <a:ext uri="{FF2B5EF4-FFF2-40B4-BE49-F238E27FC236}">
                <a16:creationId xmlns:a16="http://schemas.microsoft.com/office/drawing/2014/main" id="{8A07FA3B-57E7-73DF-791F-C7BAA1DF8D3A}"/>
              </a:ext>
            </a:extLst>
          </p:cNvPr>
          <p:cNvSpPr txBox="1"/>
          <p:nvPr/>
        </p:nvSpPr>
        <p:spPr>
          <a:xfrm>
            <a:off x="353026" y="6125750"/>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18" name="TextBox 17">
            <a:extLst>
              <a:ext uri="{FF2B5EF4-FFF2-40B4-BE49-F238E27FC236}">
                <a16:creationId xmlns:a16="http://schemas.microsoft.com/office/drawing/2014/main" id="{4D05F6B0-4404-94F3-6B3D-44900534165B}"/>
              </a:ext>
            </a:extLst>
          </p:cNvPr>
          <p:cNvSpPr txBox="1"/>
          <p:nvPr/>
        </p:nvSpPr>
        <p:spPr>
          <a:xfrm>
            <a:off x="324089" y="4359456"/>
            <a:ext cx="572946" cy="553998"/>
          </a:xfrm>
          <a:prstGeom prst="rect">
            <a:avLst/>
          </a:prstGeom>
          <a:noFill/>
        </p:spPr>
        <p:txBody>
          <a:bodyPr wrap="square">
            <a:spAutoFit/>
          </a:bodyPr>
          <a:lstStyle/>
          <a:p>
            <a:r>
              <a:rPr lang="en-US" sz="3000" dirty="0">
                <a:sym typeface="Wingdings" panose="05000000000000000000" pitchFamily="2" charset="2"/>
              </a:rPr>
              <a:t></a:t>
            </a:r>
            <a:endParaRPr lang="en-US" sz="3000" dirty="0"/>
          </a:p>
        </p:txBody>
      </p:sp>
    </p:spTree>
    <p:extLst>
      <p:ext uri="{BB962C8B-B14F-4D97-AF65-F5344CB8AC3E}">
        <p14:creationId xmlns:p14="http://schemas.microsoft.com/office/powerpoint/2010/main" val="552520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F1A43F-9EB7-0483-7F3E-C48AD1F21879}"/>
              </a:ext>
            </a:extLst>
          </p:cNvPr>
          <p:cNvSpPr>
            <a:spLocks noGrp="1"/>
          </p:cNvSpPr>
          <p:nvPr>
            <p:ph type="sldNum" sz="quarter" idx="12"/>
          </p:nvPr>
        </p:nvSpPr>
        <p:spPr/>
        <p:txBody>
          <a:bodyPr/>
          <a:lstStyle/>
          <a:p>
            <a:fld id="{C07DC86F-0426-4FBD-8A23-C4CB7F6069E3}" type="slidenum">
              <a:rPr lang="en-US" smtClean="0"/>
              <a:t>33</a:t>
            </a:fld>
            <a:endParaRPr lang="en-US"/>
          </a:p>
        </p:txBody>
      </p:sp>
      <p:pic>
        <p:nvPicPr>
          <p:cNvPr id="6" name="Picture 5">
            <a:extLst>
              <a:ext uri="{FF2B5EF4-FFF2-40B4-BE49-F238E27FC236}">
                <a16:creationId xmlns:a16="http://schemas.microsoft.com/office/drawing/2014/main" id="{85F61F68-2837-8FEF-A4D5-CC8CFEE613D1}"/>
              </a:ext>
            </a:extLst>
          </p:cNvPr>
          <p:cNvPicPr>
            <a:picLocks noChangeAspect="1"/>
          </p:cNvPicPr>
          <p:nvPr/>
        </p:nvPicPr>
        <p:blipFill>
          <a:blip r:embed="rId2"/>
          <a:stretch>
            <a:fillRect/>
          </a:stretch>
        </p:blipFill>
        <p:spPr>
          <a:xfrm>
            <a:off x="28576" y="193675"/>
            <a:ext cx="7105650" cy="6162675"/>
          </a:xfrm>
          <a:prstGeom prst="rect">
            <a:avLst/>
          </a:prstGeom>
          <a:ln w="28575">
            <a:solidFill>
              <a:schemeClr val="tx1"/>
            </a:solidFill>
          </a:ln>
        </p:spPr>
      </p:pic>
      <p:pic>
        <p:nvPicPr>
          <p:cNvPr id="8" name="Picture 7">
            <a:extLst>
              <a:ext uri="{FF2B5EF4-FFF2-40B4-BE49-F238E27FC236}">
                <a16:creationId xmlns:a16="http://schemas.microsoft.com/office/drawing/2014/main" id="{B5E17630-C520-7C97-CCB5-95A6976B86E9}"/>
              </a:ext>
            </a:extLst>
          </p:cNvPr>
          <p:cNvPicPr>
            <a:picLocks noChangeAspect="1"/>
          </p:cNvPicPr>
          <p:nvPr/>
        </p:nvPicPr>
        <p:blipFill>
          <a:blip r:embed="rId3"/>
          <a:stretch>
            <a:fillRect/>
          </a:stretch>
        </p:blipFill>
        <p:spPr>
          <a:xfrm>
            <a:off x="4183592" y="69413"/>
            <a:ext cx="5901267" cy="6858000"/>
          </a:xfrm>
          <a:prstGeom prst="rect">
            <a:avLst/>
          </a:prstGeom>
          <a:ln w="28575">
            <a:solidFill>
              <a:schemeClr val="tx1"/>
            </a:solidFill>
          </a:ln>
        </p:spPr>
      </p:pic>
      <p:pic>
        <p:nvPicPr>
          <p:cNvPr id="10" name="Picture 9">
            <a:extLst>
              <a:ext uri="{FF2B5EF4-FFF2-40B4-BE49-F238E27FC236}">
                <a16:creationId xmlns:a16="http://schemas.microsoft.com/office/drawing/2014/main" id="{CD3F71BA-C4B6-4579-D257-8542DFA75765}"/>
              </a:ext>
            </a:extLst>
          </p:cNvPr>
          <p:cNvPicPr>
            <a:picLocks noChangeAspect="1"/>
          </p:cNvPicPr>
          <p:nvPr/>
        </p:nvPicPr>
        <p:blipFill>
          <a:blip r:embed="rId4"/>
          <a:stretch>
            <a:fillRect/>
          </a:stretch>
        </p:blipFill>
        <p:spPr>
          <a:xfrm>
            <a:off x="6258135" y="1368057"/>
            <a:ext cx="5933865" cy="4891425"/>
          </a:xfrm>
          <a:prstGeom prst="rect">
            <a:avLst/>
          </a:prstGeom>
          <a:ln w="28575">
            <a:solidFill>
              <a:schemeClr val="tx1"/>
            </a:solidFill>
          </a:ln>
        </p:spPr>
      </p:pic>
    </p:spTree>
    <p:extLst>
      <p:ext uri="{BB962C8B-B14F-4D97-AF65-F5344CB8AC3E}">
        <p14:creationId xmlns:p14="http://schemas.microsoft.com/office/powerpoint/2010/main" val="2141745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89711E-6768-6CAF-6B5D-9B5B0B93BC1F}"/>
              </a:ext>
            </a:extLst>
          </p:cNvPr>
          <p:cNvSpPr>
            <a:spLocks noGrp="1"/>
          </p:cNvSpPr>
          <p:nvPr>
            <p:ph type="sldNum" sz="quarter" idx="12"/>
          </p:nvPr>
        </p:nvSpPr>
        <p:spPr/>
        <p:txBody>
          <a:bodyPr/>
          <a:lstStyle/>
          <a:p>
            <a:fld id="{C07DC86F-0426-4FBD-8A23-C4CB7F6069E3}" type="slidenum">
              <a:rPr lang="en-US" smtClean="0"/>
              <a:t>34</a:t>
            </a:fld>
            <a:endParaRPr lang="en-US"/>
          </a:p>
        </p:txBody>
      </p:sp>
      <p:pic>
        <p:nvPicPr>
          <p:cNvPr id="4" name="Picture 3">
            <a:extLst>
              <a:ext uri="{FF2B5EF4-FFF2-40B4-BE49-F238E27FC236}">
                <a16:creationId xmlns:a16="http://schemas.microsoft.com/office/drawing/2014/main" id="{E9D78C80-0156-0C44-0F38-A4522DE814D4}"/>
              </a:ext>
            </a:extLst>
          </p:cNvPr>
          <p:cNvPicPr>
            <a:picLocks noChangeAspect="1"/>
          </p:cNvPicPr>
          <p:nvPr/>
        </p:nvPicPr>
        <p:blipFill rotWithShape="1">
          <a:blip r:embed="rId2"/>
          <a:srcRect t="13872"/>
          <a:stretch/>
        </p:blipFill>
        <p:spPr>
          <a:xfrm>
            <a:off x="3766603" y="291587"/>
            <a:ext cx="7826282" cy="5906655"/>
          </a:xfrm>
          <a:prstGeom prst="rect">
            <a:avLst/>
          </a:prstGeom>
        </p:spPr>
      </p:pic>
      <p:sp>
        <p:nvSpPr>
          <p:cNvPr id="3" name="TextBox 2">
            <a:extLst>
              <a:ext uri="{FF2B5EF4-FFF2-40B4-BE49-F238E27FC236}">
                <a16:creationId xmlns:a16="http://schemas.microsoft.com/office/drawing/2014/main" id="{2BEF8821-F032-BBE1-B072-883ED25801A7}"/>
              </a:ext>
            </a:extLst>
          </p:cNvPr>
          <p:cNvSpPr txBox="1"/>
          <p:nvPr/>
        </p:nvSpPr>
        <p:spPr>
          <a:xfrm>
            <a:off x="208344" y="1319514"/>
            <a:ext cx="3148314" cy="1754326"/>
          </a:xfrm>
          <a:prstGeom prst="rect">
            <a:avLst/>
          </a:prstGeom>
          <a:noFill/>
        </p:spPr>
        <p:txBody>
          <a:bodyPr wrap="square" rtlCol="0">
            <a:spAutoFit/>
          </a:bodyPr>
          <a:lstStyle/>
          <a:p>
            <a:r>
              <a:rPr lang="en-US" sz="3600" dirty="0"/>
              <a:t>Large function for descriptive statistics? </a:t>
            </a:r>
          </a:p>
        </p:txBody>
      </p:sp>
    </p:spTree>
    <p:extLst>
      <p:ext uri="{BB962C8B-B14F-4D97-AF65-F5344CB8AC3E}">
        <p14:creationId xmlns:p14="http://schemas.microsoft.com/office/powerpoint/2010/main" val="2287504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FE7AED-C7C4-F719-F401-7BDCB5A83859}"/>
              </a:ext>
            </a:extLst>
          </p:cNvPr>
          <p:cNvSpPr>
            <a:spLocks noGrp="1"/>
          </p:cNvSpPr>
          <p:nvPr>
            <p:ph type="sldNum" sz="quarter" idx="12"/>
          </p:nvPr>
        </p:nvSpPr>
        <p:spPr/>
        <p:txBody>
          <a:bodyPr/>
          <a:lstStyle/>
          <a:p>
            <a:fld id="{C07DC86F-0426-4FBD-8A23-C4CB7F6069E3}" type="slidenum">
              <a:rPr lang="en-US" smtClean="0"/>
              <a:t>35</a:t>
            </a:fld>
            <a:endParaRPr lang="en-US"/>
          </a:p>
        </p:txBody>
      </p:sp>
      <p:sp>
        <p:nvSpPr>
          <p:cNvPr id="4" name="TextBox 3">
            <a:extLst>
              <a:ext uri="{FF2B5EF4-FFF2-40B4-BE49-F238E27FC236}">
                <a16:creationId xmlns:a16="http://schemas.microsoft.com/office/drawing/2014/main" id="{FCABF094-28ED-377F-EAE9-34715C39DC4F}"/>
              </a:ext>
            </a:extLst>
          </p:cNvPr>
          <p:cNvSpPr txBox="1"/>
          <p:nvPr/>
        </p:nvSpPr>
        <p:spPr>
          <a:xfrm>
            <a:off x="683964" y="136524"/>
            <a:ext cx="11413573" cy="6924973"/>
          </a:xfrm>
          <a:prstGeom prst="rect">
            <a:avLst/>
          </a:prstGeom>
          <a:noFill/>
        </p:spPr>
        <p:txBody>
          <a:bodyPr wrap="square">
            <a:spAutoFit/>
          </a:bodyPr>
          <a:lstStyle/>
          <a:p>
            <a:pPr marL="342900" indent="-342900" algn="just">
              <a:buFont typeface="+mj-lt"/>
              <a:buAutoNum type="arabicPeriod"/>
            </a:pPr>
            <a:r>
              <a:rPr lang="en-US" sz="2600" dirty="0">
                <a:highlight>
                  <a:srgbClr val="008000"/>
                </a:highlight>
              </a:rPr>
              <a:t>Write an R function where the input is a data frame and the output is a text string that tells user about correlations between all pairs of variables.  If a column is character, try to convert to a factor when the number of unique values is much, much less than total rows. If it cannot be converted, then ignore that column. If the both the variables in the pair are numeric, then the correlation coefficient must by bigger than 0.5 and the correlation must be significant.  If both are categorical, find a measure of correlation and use Chi-squared to test its significance. If one is numeric and another one is categorical, use ANOVA. </a:t>
            </a:r>
          </a:p>
          <a:p>
            <a:pPr marL="342900" indent="-342900">
              <a:buFont typeface="+mj-lt"/>
              <a:buAutoNum type="arabicPeriod"/>
            </a:pPr>
            <a:r>
              <a:rPr lang="en-US" sz="2600" b="0" i="0" dirty="0">
                <a:solidFill>
                  <a:srgbClr val="ECECF1"/>
                </a:solidFill>
                <a:effectLst/>
                <a:latin typeface="Söhne"/>
              </a:rPr>
              <a:t>That was incomplete.</a:t>
            </a:r>
          </a:p>
          <a:p>
            <a:pPr marL="342900" indent="-342900">
              <a:buFont typeface="+mj-lt"/>
              <a:buAutoNum type="arabicPeriod"/>
            </a:pPr>
            <a:r>
              <a:rPr lang="en-US" sz="2600" b="0" i="0" dirty="0">
                <a:solidFill>
                  <a:srgbClr val="ECECF1"/>
                </a:solidFill>
                <a:effectLst/>
                <a:latin typeface="Söhne"/>
              </a:rPr>
              <a:t>That wasn't complete either.</a:t>
            </a:r>
          </a:p>
          <a:p>
            <a:pPr marL="342900" indent="-342900">
              <a:buFont typeface="+mj-lt"/>
              <a:buAutoNum type="arabicPeriod"/>
            </a:pPr>
            <a:r>
              <a:rPr lang="en-US" sz="2600" b="0" i="0" dirty="0">
                <a:solidFill>
                  <a:srgbClr val="ECECF1"/>
                </a:solidFill>
                <a:effectLst/>
                <a:latin typeface="Söhne"/>
              </a:rPr>
              <a:t>That was still incomplete. </a:t>
            </a:r>
            <a:r>
              <a:rPr lang="en-US" sz="2600" b="0" i="0" dirty="0">
                <a:solidFill>
                  <a:srgbClr val="ECECF1"/>
                </a:solidFill>
                <a:effectLst/>
                <a:highlight>
                  <a:srgbClr val="FF0000"/>
                </a:highlight>
                <a:latin typeface="Söhne"/>
              </a:rPr>
              <a:t>Can you continue on from where it stops?</a:t>
            </a:r>
          </a:p>
          <a:p>
            <a:pPr marL="342900" indent="-342900">
              <a:buFont typeface="+mj-lt"/>
              <a:buAutoNum type="arabicPeriod"/>
            </a:pPr>
            <a:r>
              <a:rPr lang="en-US" sz="2800" b="0" i="0" dirty="0">
                <a:solidFill>
                  <a:srgbClr val="ECECF1"/>
                </a:solidFill>
                <a:effectLst/>
                <a:latin typeface="Söhne"/>
              </a:rPr>
              <a:t>We are making progress. </a:t>
            </a:r>
            <a:r>
              <a:rPr lang="en-US" sz="2800" b="0" i="0" dirty="0">
                <a:solidFill>
                  <a:srgbClr val="ECECF1"/>
                </a:solidFill>
                <a:effectLst/>
                <a:highlight>
                  <a:srgbClr val="FF0000"/>
                </a:highlight>
                <a:latin typeface="Söhne"/>
              </a:rPr>
              <a:t>That was still incomplete. Can you continue on?</a:t>
            </a:r>
            <a:endParaRPr lang="en-US" sz="2600" b="0" i="0" dirty="0">
              <a:solidFill>
                <a:srgbClr val="ECECF1"/>
              </a:solidFill>
              <a:effectLst/>
              <a:highlight>
                <a:srgbClr val="FF0000"/>
              </a:highlight>
              <a:latin typeface="Söhne"/>
            </a:endParaRPr>
          </a:p>
          <a:p>
            <a:pPr marL="342900" indent="-342900">
              <a:buFont typeface="+mj-lt"/>
              <a:buAutoNum type="arabicPeriod"/>
            </a:pPr>
            <a:r>
              <a:rPr lang="en-US" sz="2600" b="0" i="0" dirty="0">
                <a:solidFill>
                  <a:srgbClr val="ECECF1"/>
                </a:solidFill>
                <a:effectLst/>
                <a:latin typeface="Söhne"/>
              </a:rPr>
              <a:t>Error in </a:t>
            </a:r>
            <a:r>
              <a:rPr lang="en-US" sz="2600" b="0" i="0" dirty="0" err="1">
                <a:solidFill>
                  <a:srgbClr val="ECECF1"/>
                </a:solidFill>
                <a:effectLst/>
                <a:latin typeface="Söhne"/>
              </a:rPr>
              <a:t>loadNamespace</a:t>
            </a:r>
            <a:r>
              <a:rPr lang="en-US" sz="2600" b="0" i="0" dirty="0">
                <a:solidFill>
                  <a:srgbClr val="ECECF1"/>
                </a:solidFill>
                <a:effectLst/>
                <a:latin typeface="Söhne"/>
              </a:rPr>
              <a:t>(x) : there is no package called ‘skewness’</a:t>
            </a:r>
            <a:endParaRPr lang="en-US" sz="2600" dirty="0">
              <a:solidFill>
                <a:srgbClr val="ECECF1"/>
              </a:solidFill>
              <a:latin typeface="Söhne"/>
            </a:endParaRPr>
          </a:p>
          <a:p>
            <a:pPr marL="342900" indent="-342900">
              <a:buFont typeface="+mj-lt"/>
              <a:buAutoNum type="arabicPeriod"/>
            </a:pPr>
            <a:r>
              <a:rPr lang="en-US" sz="2600" b="0" i="0" dirty="0">
                <a:solidFill>
                  <a:srgbClr val="ECECF1"/>
                </a:solidFill>
                <a:effectLst/>
                <a:latin typeface="Söhne"/>
              </a:rPr>
              <a:t>That works. Only keep two digits after decimal points for mean and standard deviations. For the Frequency using percentages like 52%.</a:t>
            </a:r>
          </a:p>
          <a:p>
            <a:pPr marL="342900" indent="-342900">
              <a:buFont typeface="+mj-lt"/>
              <a:buAutoNum type="arabicPeriod"/>
            </a:pPr>
            <a:r>
              <a:rPr lang="en-US" sz="2600" b="0" i="0" dirty="0">
                <a:solidFill>
                  <a:srgbClr val="ECECF1"/>
                </a:solidFill>
                <a:effectLst/>
                <a:latin typeface="Söhne"/>
              </a:rPr>
              <a:t>Add more detail to the skewness description. If the skewness is less than -1 or greater than 1, the data are highly skewed.</a:t>
            </a:r>
            <a:endParaRPr lang="en-US" sz="2600" dirty="0"/>
          </a:p>
        </p:txBody>
      </p:sp>
      <p:sp>
        <p:nvSpPr>
          <p:cNvPr id="3" name="TextBox 2">
            <a:extLst>
              <a:ext uri="{FF2B5EF4-FFF2-40B4-BE49-F238E27FC236}">
                <a16:creationId xmlns:a16="http://schemas.microsoft.com/office/drawing/2014/main" id="{E40F6003-52E0-A5A7-A8DE-CFE1FD19C006}"/>
              </a:ext>
            </a:extLst>
          </p:cNvPr>
          <p:cNvSpPr txBox="1"/>
          <p:nvPr/>
        </p:nvSpPr>
        <p:spPr>
          <a:xfrm>
            <a:off x="106905" y="136525"/>
            <a:ext cx="572946" cy="553998"/>
          </a:xfrm>
          <a:prstGeom prst="rect">
            <a:avLst/>
          </a:prstGeom>
          <a:noFill/>
        </p:spPr>
        <p:txBody>
          <a:bodyPr wrap="square">
            <a:spAutoFit/>
          </a:bodyPr>
          <a:lstStyle/>
          <a:p>
            <a:r>
              <a:rPr lang="en-US" sz="3000" dirty="0">
                <a:sym typeface="Wingdings" panose="05000000000000000000" pitchFamily="2" charset="2"/>
              </a:rPr>
              <a:t></a:t>
            </a:r>
            <a:endParaRPr lang="en-US" sz="3000" dirty="0"/>
          </a:p>
        </p:txBody>
      </p:sp>
      <p:sp>
        <p:nvSpPr>
          <p:cNvPr id="6" name="TextBox 5">
            <a:extLst>
              <a:ext uri="{FF2B5EF4-FFF2-40B4-BE49-F238E27FC236}">
                <a16:creationId xmlns:a16="http://schemas.microsoft.com/office/drawing/2014/main" id="{E77DD628-A5AE-D1B1-FBFE-09A921838549}"/>
              </a:ext>
            </a:extLst>
          </p:cNvPr>
          <p:cNvSpPr txBox="1"/>
          <p:nvPr/>
        </p:nvSpPr>
        <p:spPr>
          <a:xfrm>
            <a:off x="135842" y="4050958"/>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7" name="TextBox 6">
            <a:extLst>
              <a:ext uri="{FF2B5EF4-FFF2-40B4-BE49-F238E27FC236}">
                <a16:creationId xmlns:a16="http://schemas.microsoft.com/office/drawing/2014/main" id="{638B7E12-207D-FFAF-DD83-7D5A64FD3464}"/>
              </a:ext>
            </a:extLst>
          </p:cNvPr>
          <p:cNvSpPr txBox="1"/>
          <p:nvPr/>
        </p:nvSpPr>
        <p:spPr>
          <a:xfrm>
            <a:off x="135842" y="6124929"/>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8" name="TextBox 7">
            <a:extLst>
              <a:ext uri="{FF2B5EF4-FFF2-40B4-BE49-F238E27FC236}">
                <a16:creationId xmlns:a16="http://schemas.microsoft.com/office/drawing/2014/main" id="{42B318A3-794D-DAAC-4C52-B44109219EBC}"/>
              </a:ext>
            </a:extLst>
          </p:cNvPr>
          <p:cNvSpPr txBox="1"/>
          <p:nvPr/>
        </p:nvSpPr>
        <p:spPr>
          <a:xfrm>
            <a:off x="106905" y="3233029"/>
            <a:ext cx="572946" cy="553998"/>
          </a:xfrm>
          <a:prstGeom prst="rect">
            <a:avLst/>
          </a:prstGeom>
          <a:noFill/>
        </p:spPr>
        <p:txBody>
          <a:bodyPr wrap="square">
            <a:spAutoFit/>
          </a:bodyPr>
          <a:lstStyle/>
          <a:p>
            <a:r>
              <a:rPr lang="en-US" sz="3000" dirty="0">
                <a:sym typeface="Wingdings" panose="05000000000000000000" pitchFamily="2" charset="2"/>
              </a:rPr>
              <a:t></a:t>
            </a:r>
            <a:endParaRPr lang="en-US" sz="3000" dirty="0"/>
          </a:p>
        </p:txBody>
      </p:sp>
      <p:sp>
        <p:nvSpPr>
          <p:cNvPr id="9" name="TextBox 8">
            <a:extLst>
              <a:ext uri="{FF2B5EF4-FFF2-40B4-BE49-F238E27FC236}">
                <a16:creationId xmlns:a16="http://schemas.microsoft.com/office/drawing/2014/main" id="{6E61F2FC-FA8C-85B6-2BBE-5CC6FD570674}"/>
              </a:ext>
            </a:extLst>
          </p:cNvPr>
          <p:cNvSpPr txBox="1"/>
          <p:nvPr/>
        </p:nvSpPr>
        <p:spPr>
          <a:xfrm>
            <a:off x="135842" y="4489071"/>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10" name="TextBox 9">
            <a:extLst>
              <a:ext uri="{FF2B5EF4-FFF2-40B4-BE49-F238E27FC236}">
                <a16:creationId xmlns:a16="http://schemas.microsoft.com/office/drawing/2014/main" id="{91A6BA03-AC9D-571B-128A-88815B764EF9}"/>
              </a:ext>
            </a:extLst>
          </p:cNvPr>
          <p:cNvSpPr txBox="1"/>
          <p:nvPr/>
        </p:nvSpPr>
        <p:spPr>
          <a:xfrm>
            <a:off x="135842" y="4868887"/>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11" name="TextBox 10">
            <a:extLst>
              <a:ext uri="{FF2B5EF4-FFF2-40B4-BE49-F238E27FC236}">
                <a16:creationId xmlns:a16="http://schemas.microsoft.com/office/drawing/2014/main" id="{89BECE74-4EB1-9F91-96E5-59661D30049F}"/>
              </a:ext>
            </a:extLst>
          </p:cNvPr>
          <p:cNvSpPr txBox="1"/>
          <p:nvPr/>
        </p:nvSpPr>
        <p:spPr>
          <a:xfrm>
            <a:off x="135842" y="5307000"/>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12" name="TextBox 11">
            <a:extLst>
              <a:ext uri="{FF2B5EF4-FFF2-40B4-BE49-F238E27FC236}">
                <a16:creationId xmlns:a16="http://schemas.microsoft.com/office/drawing/2014/main" id="{C625EDB7-E415-18A3-65F9-EF291EEF26DA}"/>
              </a:ext>
            </a:extLst>
          </p:cNvPr>
          <p:cNvSpPr txBox="1"/>
          <p:nvPr/>
        </p:nvSpPr>
        <p:spPr>
          <a:xfrm>
            <a:off x="106905" y="3599011"/>
            <a:ext cx="572946" cy="553998"/>
          </a:xfrm>
          <a:prstGeom prst="rect">
            <a:avLst/>
          </a:prstGeom>
          <a:noFill/>
        </p:spPr>
        <p:txBody>
          <a:bodyPr wrap="square">
            <a:spAutoFit/>
          </a:bodyPr>
          <a:lstStyle/>
          <a:p>
            <a:r>
              <a:rPr lang="en-US" sz="3000" dirty="0">
                <a:sym typeface="Wingdings" panose="05000000000000000000" pitchFamily="2" charset="2"/>
              </a:rPr>
              <a:t></a:t>
            </a:r>
            <a:endParaRPr lang="en-US" sz="3000" dirty="0"/>
          </a:p>
        </p:txBody>
      </p:sp>
    </p:spTree>
    <p:extLst>
      <p:ext uri="{BB962C8B-B14F-4D97-AF65-F5344CB8AC3E}">
        <p14:creationId xmlns:p14="http://schemas.microsoft.com/office/powerpoint/2010/main" val="1902878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C9239D-DF6F-0FB0-B036-2FD68D2BB0A6}"/>
              </a:ext>
            </a:extLst>
          </p:cNvPr>
          <p:cNvSpPr>
            <a:spLocks noGrp="1"/>
          </p:cNvSpPr>
          <p:nvPr>
            <p:ph type="sldNum" sz="quarter" idx="12"/>
          </p:nvPr>
        </p:nvSpPr>
        <p:spPr/>
        <p:txBody>
          <a:bodyPr/>
          <a:lstStyle/>
          <a:p>
            <a:fld id="{C07DC86F-0426-4FBD-8A23-C4CB7F6069E3}" type="slidenum">
              <a:rPr lang="en-US" smtClean="0"/>
              <a:t>36</a:t>
            </a:fld>
            <a:endParaRPr lang="en-US"/>
          </a:p>
        </p:txBody>
      </p:sp>
      <p:pic>
        <p:nvPicPr>
          <p:cNvPr id="4" name="Picture 3">
            <a:extLst>
              <a:ext uri="{FF2B5EF4-FFF2-40B4-BE49-F238E27FC236}">
                <a16:creationId xmlns:a16="http://schemas.microsoft.com/office/drawing/2014/main" id="{951B45D9-525F-3FBE-2C2A-FFE593B7E772}"/>
              </a:ext>
            </a:extLst>
          </p:cNvPr>
          <p:cNvPicPr>
            <a:picLocks noChangeAspect="1"/>
          </p:cNvPicPr>
          <p:nvPr/>
        </p:nvPicPr>
        <p:blipFill rotWithShape="1">
          <a:blip r:embed="rId2"/>
          <a:srcRect l="4390" t="17438" r="4374" b="5545"/>
          <a:stretch/>
        </p:blipFill>
        <p:spPr>
          <a:xfrm>
            <a:off x="474561" y="0"/>
            <a:ext cx="11065841" cy="6858000"/>
          </a:xfrm>
          <a:prstGeom prst="rect">
            <a:avLst/>
          </a:prstGeom>
        </p:spPr>
      </p:pic>
    </p:spTree>
    <p:extLst>
      <p:ext uri="{BB962C8B-B14F-4D97-AF65-F5344CB8AC3E}">
        <p14:creationId xmlns:p14="http://schemas.microsoft.com/office/powerpoint/2010/main" val="1071246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A43048-28C7-F3BB-0701-2B52C84B8412}"/>
              </a:ext>
            </a:extLst>
          </p:cNvPr>
          <p:cNvSpPr>
            <a:spLocks noGrp="1"/>
          </p:cNvSpPr>
          <p:nvPr>
            <p:ph type="sldNum" sz="quarter" idx="12"/>
          </p:nvPr>
        </p:nvSpPr>
        <p:spPr/>
        <p:txBody>
          <a:bodyPr/>
          <a:lstStyle/>
          <a:p>
            <a:fld id="{C07DC86F-0426-4FBD-8A23-C4CB7F6069E3}" type="slidenum">
              <a:rPr lang="en-US" smtClean="0"/>
              <a:t>37</a:t>
            </a:fld>
            <a:endParaRPr lang="en-US"/>
          </a:p>
        </p:txBody>
      </p:sp>
      <p:pic>
        <p:nvPicPr>
          <p:cNvPr id="4" name="Picture 3">
            <a:extLst>
              <a:ext uri="{FF2B5EF4-FFF2-40B4-BE49-F238E27FC236}">
                <a16:creationId xmlns:a16="http://schemas.microsoft.com/office/drawing/2014/main" id="{275F5939-9103-1B77-4F17-30303C3B3912}"/>
              </a:ext>
            </a:extLst>
          </p:cNvPr>
          <p:cNvPicPr>
            <a:picLocks noChangeAspect="1"/>
          </p:cNvPicPr>
          <p:nvPr/>
        </p:nvPicPr>
        <p:blipFill rotWithShape="1">
          <a:blip r:embed="rId2"/>
          <a:srcRect l="22921" t="14622" r="33589" b="3448"/>
          <a:stretch/>
        </p:blipFill>
        <p:spPr>
          <a:xfrm>
            <a:off x="217492" y="115746"/>
            <a:ext cx="4992072" cy="6548590"/>
          </a:xfrm>
          <a:prstGeom prst="rect">
            <a:avLst/>
          </a:prstGeom>
          <a:ln w="28575">
            <a:solidFill>
              <a:schemeClr val="tx1"/>
            </a:solidFill>
          </a:ln>
        </p:spPr>
      </p:pic>
      <p:pic>
        <p:nvPicPr>
          <p:cNvPr id="6" name="Picture 5">
            <a:extLst>
              <a:ext uri="{FF2B5EF4-FFF2-40B4-BE49-F238E27FC236}">
                <a16:creationId xmlns:a16="http://schemas.microsoft.com/office/drawing/2014/main" id="{54F190D6-9F9B-A48C-7F7A-074DA66C9244}"/>
              </a:ext>
            </a:extLst>
          </p:cNvPr>
          <p:cNvPicPr>
            <a:picLocks noChangeAspect="1"/>
          </p:cNvPicPr>
          <p:nvPr/>
        </p:nvPicPr>
        <p:blipFill rotWithShape="1">
          <a:blip r:embed="rId3"/>
          <a:srcRect l="24468" t="10351" r="27848" b="3562"/>
          <a:stretch/>
        </p:blipFill>
        <p:spPr>
          <a:xfrm>
            <a:off x="3424067" y="405114"/>
            <a:ext cx="4713254" cy="5925111"/>
          </a:xfrm>
          <a:prstGeom prst="rect">
            <a:avLst/>
          </a:prstGeom>
          <a:ln w="28575">
            <a:solidFill>
              <a:schemeClr val="tx1"/>
            </a:solidFill>
          </a:ln>
        </p:spPr>
      </p:pic>
      <p:pic>
        <p:nvPicPr>
          <p:cNvPr id="8" name="Picture 7">
            <a:extLst>
              <a:ext uri="{FF2B5EF4-FFF2-40B4-BE49-F238E27FC236}">
                <a16:creationId xmlns:a16="http://schemas.microsoft.com/office/drawing/2014/main" id="{F4919611-8B82-86C7-349A-D9E4C807EE14}"/>
              </a:ext>
            </a:extLst>
          </p:cNvPr>
          <p:cNvPicPr>
            <a:picLocks noChangeAspect="1"/>
          </p:cNvPicPr>
          <p:nvPr/>
        </p:nvPicPr>
        <p:blipFill rotWithShape="1">
          <a:blip r:embed="rId4"/>
          <a:srcRect l="25486" t="11930" r="28459" b="19643"/>
          <a:stretch/>
        </p:blipFill>
        <p:spPr>
          <a:xfrm>
            <a:off x="7438604" y="733661"/>
            <a:ext cx="4535905" cy="4692750"/>
          </a:xfrm>
          <a:prstGeom prst="rect">
            <a:avLst/>
          </a:prstGeom>
          <a:ln w="19050">
            <a:solidFill>
              <a:schemeClr val="tx1">
                <a:lumMod val="95000"/>
              </a:schemeClr>
            </a:solidFill>
          </a:ln>
        </p:spPr>
      </p:pic>
      <p:sp>
        <p:nvSpPr>
          <p:cNvPr id="3" name="TextBox 2">
            <a:extLst>
              <a:ext uri="{FF2B5EF4-FFF2-40B4-BE49-F238E27FC236}">
                <a16:creationId xmlns:a16="http://schemas.microsoft.com/office/drawing/2014/main" id="{2EE4E468-77AA-9A6E-5C86-75A9FB9EEFC5}"/>
              </a:ext>
            </a:extLst>
          </p:cNvPr>
          <p:cNvSpPr txBox="1"/>
          <p:nvPr/>
        </p:nvSpPr>
        <p:spPr>
          <a:xfrm>
            <a:off x="2152891" y="1956122"/>
            <a:ext cx="775504" cy="938719"/>
          </a:xfrm>
          <a:prstGeom prst="rect">
            <a:avLst/>
          </a:prstGeom>
          <a:noFill/>
        </p:spPr>
        <p:txBody>
          <a:bodyPr wrap="square" rtlCol="0">
            <a:spAutoFit/>
          </a:bodyPr>
          <a:lstStyle/>
          <a:p>
            <a:r>
              <a:rPr lang="en-US" sz="5500" dirty="0"/>
              <a:t>1</a:t>
            </a:r>
          </a:p>
        </p:txBody>
      </p:sp>
      <p:sp>
        <p:nvSpPr>
          <p:cNvPr id="5" name="TextBox 4">
            <a:extLst>
              <a:ext uri="{FF2B5EF4-FFF2-40B4-BE49-F238E27FC236}">
                <a16:creationId xmlns:a16="http://schemas.microsoft.com/office/drawing/2014/main" id="{2A1FFDCB-6543-1D99-C973-7EC034ACE298}"/>
              </a:ext>
            </a:extLst>
          </p:cNvPr>
          <p:cNvSpPr txBox="1"/>
          <p:nvPr/>
        </p:nvSpPr>
        <p:spPr>
          <a:xfrm>
            <a:off x="10461992" y="2490281"/>
            <a:ext cx="775504" cy="938719"/>
          </a:xfrm>
          <a:prstGeom prst="rect">
            <a:avLst/>
          </a:prstGeom>
          <a:noFill/>
        </p:spPr>
        <p:txBody>
          <a:bodyPr wrap="square" rtlCol="0">
            <a:spAutoFit/>
          </a:bodyPr>
          <a:lstStyle/>
          <a:p>
            <a:r>
              <a:rPr lang="en-US" sz="5500" dirty="0"/>
              <a:t>3</a:t>
            </a:r>
          </a:p>
        </p:txBody>
      </p:sp>
      <p:sp>
        <p:nvSpPr>
          <p:cNvPr id="7" name="TextBox 6">
            <a:extLst>
              <a:ext uri="{FF2B5EF4-FFF2-40B4-BE49-F238E27FC236}">
                <a16:creationId xmlns:a16="http://schemas.microsoft.com/office/drawing/2014/main" id="{C7383966-3CA2-49C8-7148-7FAFC91E3C2E}"/>
              </a:ext>
            </a:extLst>
          </p:cNvPr>
          <p:cNvSpPr txBox="1"/>
          <p:nvPr/>
        </p:nvSpPr>
        <p:spPr>
          <a:xfrm>
            <a:off x="6638492" y="2730281"/>
            <a:ext cx="775504" cy="938719"/>
          </a:xfrm>
          <a:prstGeom prst="rect">
            <a:avLst/>
          </a:prstGeom>
          <a:noFill/>
        </p:spPr>
        <p:txBody>
          <a:bodyPr wrap="square" rtlCol="0">
            <a:spAutoFit/>
          </a:bodyPr>
          <a:lstStyle/>
          <a:p>
            <a:r>
              <a:rPr lang="en-US" sz="5500" dirty="0"/>
              <a:t>2</a:t>
            </a:r>
          </a:p>
        </p:txBody>
      </p:sp>
    </p:spTree>
    <p:extLst>
      <p:ext uri="{BB962C8B-B14F-4D97-AF65-F5344CB8AC3E}">
        <p14:creationId xmlns:p14="http://schemas.microsoft.com/office/powerpoint/2010/main" val="2290938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530EE7-3D2A-4581-DA11-46B44BA9DA86}"/>
              </a:ext>
            </a:extLst>
          </p:cNvPr>
          <p:cNvSpPr>
            <a:spLocks noGrp="1"/>
          </p:cNvSpPr>
          <p:nvPr>
            <p:ph type="sldNum" sz="quarter" idx="12"/>
          </p:nvPr>
        </p:nvSpPr>
        <p:spPr/>
        <p:txBody>
          <a:bodyPr/>
          <a:lstStyle/>
          <a:p>
            <a:fld id="{C07DC86F-0426-4FBD-8A23-C4CB7F6069E3}" type="slidenum">
              <a:rPr lang="en-US" smtClean="0"/>
              <a:t>38</a:t>
            </a:fld>
            <a:endParaRPr lang="en-US"/>
          </a:p>
        </p:txBody>
      </p:sp>
      <p:sp>
        <p:nvSpPr>
          <p:cNvPr id="4" name="TextBox 3">
            <a:extLst>
              <a:ext uri="{FF2B5EF4-FFF2-40B4-BE49-F238E27FC236}">
                <a16:creationId xmlns:a16="http://schemas.microsoft.com/office/drawing/2014/main" id="{115B999E-3889-9F82-709B-9808B8C56A1F}"/>
              </a:ext>
            </a:extLst>
          </p:cNvPr>
          <p:cNvSpPr txBox="1"/>
          <p:nvPr/>
        </p:nvSpPr>
        <p:spPr>
          <a:xfrm>
            <a:off x="557939" y="252310"/>
            <a:ext cx="10895308" cy="5632311"/>
          </a:xfrm>
          <a:prstGeom prst="rect">
            <a:avLst/>
          </a:prstGeom>
          <a:noFill/>
        </p:spPr>
        <p:txBody>
          <a:bodyPr wrap="square">
            <a:spAutoFit/>
          </a:bodyPr>
          <a:lstStyle/>
          <a:p>
            <a:r>
              <a:rPr lang="en-US" sz="3000" dirty="0">
                <a:highlight>
                  <a:srgbClr val="008000"/>
                </a:highlight>
              </a:rPr>
              <a:t>1. Write a Shiny app.   Create a </a:t>
            </a:r>
            <a:r>
              <a:rPr lang="en-US" sz="3000" dirty="0" err="1">
                <a:highlight>
                  <a:srgbClr val="008000"/>
                </a:highlight>
              </a:rPr>
              <a:t>selectInput</a:t>
            </a:r>
            <a:r>
              <a:rPr lang="en-US" sz="3000" dirty="0">
                <a:highlight>
                  <a:srgbClr val="008000"/>
                </a:highlight>
              </a:rPr>
              <a:t> button to select one of the values from the species column from this table: </a:t>
            </a:r>
          </a:p>
          <a:p>
            <a:r>
              <a:rPr lang="en-US" sz="3000" dirty="0">
                <a:highlight>
                  <a:srgbClr val="008000"/>
                </a:highlight>
              </a:rPr>
              <a:t>species	id</a:t>
            </a:r>
          </a:p>
          <a:p>
            <a:r>
              <a:rPr lang="en-US" sz="3000" dirty="0">
                <a:highlight>
                  <a:srgbClr val="008000"/>
                </a:highlight>
              </a:rPr>
              <a:t>a	1</a:t>
            </a:r>
          </a:p>
          <a:p>
            <a:r>
              <a:rPr lang="en-US" sz="3000" dirty="0">
                <a:highlight>
                  <a:srgbClr val="008000"/>
                </a:highlight>
              </a:rPr>
              <a:t>b	3</a:t>
            </a:r>
          </a:p>
          <a:p>
            <a:r>
              <a:rPr lang="en-US" sz="3000" dirty="0">
                <a:highlight>
                  <a:srgbClr val="008000"/>
                </a:highlight>
              </a:rPr>
              <a:t>c	3</a:t>
            </a:r>
          </a:p>
          <a:p>
            <a:r>
              <a:rPr lang="en-US" sz="3000" b="0" i="0" dirty="0">
                <a:solidFill>
                  <a:srgbClr val="ECECF1"/>
                </a:solidFill>
                <a:effectLst/>
                <a:highlight>
                  <a:srgbClr val="008000"/>
                </a:highlight>
                <a:latin typeface="Söhne"/>
              </a:rPr>
              <a:t>2. Great. Now add an action button, which can be clicked to show the same data frame using the </a:t>
            </a:r>
            <a:r>
              <a:rPr lang="en-US" sz="3000" b="0" i="0" dirty="0" err="1">
                <a:solidFill>
                  <a:srgbClr val="ECECF1"/>
                </a:solidFill>
                <a:effectLst/>
                <a:highlight>
                  <a:srgbClr val="008000"/>
                </a:highlight>
                <a:latin typeface="Söhne"/>
              </a:rPr>
              <a:t>data.table</a:t>
            </a:r>
            <a:r>
              <a:rPr lang="en-US" sz="3000" b="0" i="0" dirty="0">
                <a:solidFill>
                  <a:srgbClr val="ECECF1"/>
                </a:solidFill>
                <a:effectLst/>
                <a:highlight>
                  <a:srgbClr val="008000"/>
                </a:highlight>
                <a:latin typeface="Söhne"/>
              </a:rPr>
              <a:t> package. When you click on the rows, the </a:t>
            </a:r>
            <a:r>
              <a:rPr lang="en-US" sz="3000" b="0" i="0" dirty="0" err="1">
                <a:solidFill>
                  <a:srgbClr val="ECECF1"/>
                </a:solidFill>
                <a:effectLst/>
                <a:highlight>
                  <a:srgbClr val="008000"/>
                </a:highlight>
                <a:latin typeface="Söhne"/>
              </a:rPr>
              <a:t>selectInput</a:t>
            </a:r>
            <a:r>
              <a:rPr lang="en-US" sz="3000" b="0" i="0" dirty="0">
                <a:solidFill>
                  <a:srgbClr val="ECECF1"/>
                </a:solidFill>
                <a:effectLst/>
                <a:highlight>
                  <a:srgbClr val="008000"/>
                </a:highlight>
                <a:latin typeface="Söhne"/>
              </a:rPr>
              <a:t> created above is updated with the selected value.</a:t>
            </a:r>
            <a:endParaRPr lang="en-US" sz="3000" dirty="0">
              <a:solidFill>
                <a:srgbClr val="ECECF1"/>
              </a:solidFill>
              <a:highlight>
                <a:srgbClr val="008000"/>
              </a:highlight>
              <a:latin typeface="Söhne"/>
            </a:endParaRPr>
          </a:p>
          <a:p>
            <a:r>
              <a:rPr lang="en-US" sz="3000" dirty="0">
                <a:solidFill>
                  <a:srgbClr val="ECECF1"/>
                </a:solidFill>
                <a:highlight>
                  <a:srgbClr val="008000"/>
                </a:highlight>
                <a:latin typeface="Söhne"/>
              </a:rPr>
              <a:t>3. </a:t>
            </a:r>
            <a:r>
              <a:rPr lang="en-US" sz="3000" b="0" i="0" dirty="0">
                <a:solidFill>
                  <a:srgbClr val="ECECF1"/>
                </a:solidFill>
                <a:effectLst/>
                <a:highlight>
                  <a:srgbClr val="008000"/>
                </a:highlight>
                <a:latin typeface="Söhne"/>
              </a:rPr>
              <a:t>Error: could not find function "on“</a:t>
            </a:r>
          </a:p>
          <a:p>
            <a:r>
              <a:rPr lang="en-US" sz="3000" b="0" i="0" dirty="0">
                <a:solidFill>
                  <a:srgbClr val="ECECF1"/>
                </a:solidFill>
                <a:effectLst/>
                <a:highlight>
                  <a:srgbClr val="008000"/>
                </a:highlight>
                <a:latin typeface="Söhne"/>
              </a:rPr>
              <a:t>4. That worked. Can you hide the </a:t>
            </a:r>
            <a:r>
              <a:rPr lang="en-US" sz="3000" b="0" i="0" dirty="0" err="1">
                <a:solidFill>
                  <a:srgbClr val="ECECF1"/>
                </a:solidFill>
                <a:effectLst/>
                <a:highlight>
                  <a:srgbClr val="008000"/>
                </a:highlight>
                <a:latin typeface="Söhne"/>
              </a:rPr>
              <a:t>selectInput</a:t>
            </a:r>
            <a:r>
              <a:rPr lang="en-US" sz="3000" b="0" i="0" dirty="0">
                <a:solidFill>
                  <a:srgbClr val="ECECF1"/>
                </a:solidFill>
                <a:effectLst/>
                <a:highlight>
                  <a:srgbClr val="008000"/>
                </a:highlight>
                <a:latin typeface="Söhne"/>
              </a:rPr>
              <a:t>?</a:t>
            </a:r>
            <a:endParaRPr lang="en-US" sz="3000" dirty="0">
              <a:highlight>
                <a:srgbClr val="008000"/>
              </a:highlight>
            </a:endParaRPr>
          </a:p>
        </p:txBody>
      </p:sp>
      <p:sp>
        <p:nvSpPr>
          <p:cNvPr id="5" name="TextBox 4">
            <a:extLst>
              <a:ext uri="{FF2B5EF4-FFF2-40B4-BE49-F238E27FC236}">
                <a16:creationId xmlns:a16="http://schemas.microsoft.com/office/drawing/2014/main" id="{7CD8C533-91C5-122F-D0E1-6E071E30E5CA}"/>
              </a:ext>
            </a:extLst>
          </p:cNvPr>
          <p:cNvSpPr txBox="1"/>
          <p:nvPr/>
        </p:nvSpPr>
        <p:spPr>
          <a:xfrm>
            <a:off x="65268" y="3040564"/>
            <a:ext cx="572946" cy="553998"/>
          </a:xfrm>
          <a:prstGeom prst="rect">
            <a:avLst/>
          </a:prstGeom>
          <a:noFill/>
        </p:spPr>
        <p:txBody>
          <a:bodyPr wrap="square">
            <a:spAutoFit/>
          </a:bodyPr>
          <a:lstStyle/>
          <a:p>
            <a:r>
              <a:rPr lang="en-US" sz="3000" dirty="0">
                <a:sym typeface="Wingdings" panose="05000000000000000000" pitchFamily="2" charset="2"/>
              </a:rPr>
              <a:t></a:t>
            </a:r>
            <a:endParaRPr lang="en-US" sz="3000" dirty="0"/>
          </a:p>
        </p:txBody>
      </p:sp>
      <p:sp>
        <p:nvSpPr>
          <p:cNvPr id="6" name="TextBox 5">
            <a:extLst>
              <a:ext uri="{FF2B5EF4-FFF2-40B4-BE49-F238E27FC236}">
                <a16:creationId xmlns:a16="http://schemas.microsoft.com/office/drawing/2014/main" id="{7C95E1C6-B068-4436-B125-9CECBA6A1FCD}"/>
              </a:ext>
            </a:extLst>
          </p:cNvPr>
          <p:cNvSpPr txBox="1"/>
          <p:nvPr/>
        </p:nvSpPr>
        <p:spPr>
          <a:xfrm>
            <a:off x="62935" y="4863758"/>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7" name="TextBox 6">
            <a:extLst>
              <a:ext uri="{FF2B5EF4-FFF2-40B4-BE49-F238E27FC236}">
                <a16:creationId xmlns:a16="http://schemas.microsoft.com/office/drawing/2014/main" id="{873671ED-CD1C-0998-10ED-AC594CAEEA0C}"/>
              </a:ext>
            </a:extLst>
          </p:cNvPr>
          <p:cNvSpPr txBox="1"/>
          <p:nvPr/>
        </p:nvSpPr>
        <p:spPr>
          <a:xfrm>
            <a:off x="83004" y="5369606"/>
            <a:ext cx="515073" cy="553998"/>
          </a:xfrm>
          <a:prstGeom prst="rect">
            <a:avLst/>
          </a:prstGeom>
          <a:noFill/>
        </p:spPr>
        <p:txBody>
          <a:bodyPr wrap="square">
            <a:spAutoFit/>
          </a:bodyPr>
          <a:lstStyle/>
          <a:p>
            <a:r>
              <a:rPr lang="en-US" sz="3000" dirty="0">
                <a:sym typeface="Wingdings" panose="05000000000000000000" pitchFamily="2" charset="2"/>
              </a:rPr>
              <a:t></a:t>
            </a:r>
          </a:p>
        </p:txBody>
      </p:sp>
      <p:sp>
        <p:nvSpPr>
          <p:cNvPr id="8" name="TextBox 7">
            <a:extLst>
              <a:ext uri="{FF2B5EF4-FFF2-40B4-BE49-F238E27FC236}">
                <a16:creationId xmlns:a16="http://schemas.microsoft.com/office/drawing/2014/main" id="{63FE336C-F396-0B8A-D16A-35EA67625446}"/>
              </a:ext>
            </a:extLst>
          </p:cNvPr>
          <p:cNvSpPr txBox="1"/>
          <p:nvPr/>
        </p:nvSpPr>
        <p:spPr>
          <a:xfrm>
            <a:off x="123141" y="196508"/>
            <a:ext cx="515073" cy="553998"/>
          </a:xfrm>
          <a:prstGeom prst="rect">
            <a:avLst/>
          </a:prstGeom>
          <a:noFill/>
        </p:spPr>
        <p:txBody>
          <a:bodyPr wrap="square">
            <a:spAutoFit/>
          </a:bodyPr>
          <a:lstStyle/>
          <a:p>
            <a:r>
              <a:rPr lang="en-US" sz="3000" dirty="0">
                <a:sym typeface="Wingdings" panose="05000000000000000000" pitchFamily="2" charset="2"/>
              </a:rPr>
              <a:t></a:t>
            </a:r>
          </a:p>
        </p:txBody>
      </p:sp>
    </p:spTree>
    <p:extLst>
      <p:ext uri="{BB962C8B-B14F-4D97-AF65-F5344CB8AC3E}">
        <p14:creationId xmlns:p14="http://schemas.microsoft.com/office/powerpoint/2010/main" val="131240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B4801B-A8C9-DFF5-34BF-CD78D28A1620}"/>
              </a:ext>
            </a:extLst>
          </p:cNvPr>
          <p:cNvSpPr>
            <a:spLocks noGrp="1"/>
          </p:cNvSpPr>
          <p:nvPr>
            <p:ph type="sldNum" sz="quarter" idx="12"/>
          </p:nvPr>
        </p:nvSpPr>
        <p:spPr/>
        <p:txBody>
          <a:bodyPr/>
          <a:lstStyle/>
          <a:p>
            <a:fld id="{C07DC86F-0426-4FBD-8A23-C4CB7F6069E3}" type="slidenum">
              <a:rPr lang="en-US" smtClean="0"/>
              <a:t>39</a:t>
            </a:fld>
            <a:endParaRPr lang="en-US"/>
          </a:p>
        </p:txBody>
      </p:sp>
      <p:pic>
        <p:nvPicPr>
          <p:cNvPr id="4" name="Picture 3">
            <a:extLst>
              <a:ext uri="{FF2B5EF4-FFF2-40B4-BE49-F238E27FC236}">
                <a16:creationId xmlns:a16="http://schemas.microsoft.com/office/drawing/2014/main" id="{D809AD6A-BE25-3864-FA31-3C39547278FF}"/>
              </a:ext>
            </a:extLst>
          </p:cNvPr>
          <p:cNvPicPr>
            <a:picLocks noChangeAspect="1"/>
          </p:cNvPicPr>
          <p:nvPr/>
        </p:nvPicPr>
        <p:blipFill>
          <a:blip r:embed="rId2"/>
          <a:stretch>
            <a:fillRect/>
          </a:stretch>
        </p:blipFill>
        <p:spPr>
          <a:xfrm>
            <a:off x="537585" y="327186"/>
            <a:ext cx="4207215" cy="5939597"/>
          </a:xfrm>
          <a:prstGeom prst="rect">
            <a:avLst/>
          </a:prstGeom>
        </p:spPr>
      </p:pic>
      <p:pic>
        <p:nvPicPr>
          <p:cNvPr id="6" name="Picture 5">
            <a:extLst>
              <a:ext uri="{FF2B5EF4-FFF2-40B4-BE49-F238E27FC236}">
                <a16:creationId xmlns:a16="http://schemas.microsoft.com/office/drawing/2014/main" id="{98554315-D074-E875-D35E-EA8CC8A8C9DE}"/>
              </a:ext>
            </a:extLst>
          </p:cNvPr>
          <p:cNvPicPr>
            <a:picLocks noChangeAspect="1"/>
          </p:cNvPicPr>
          <p:nvPr/>
        </p:nvPicPr>
        <p:blipFill>
          <a:blip r:embed="rId3"/>
          <a:stretch>
            <a:fillRect/>
          </a:stretch>
        </p:blipFill>
        <p:spPr>
          <a:xfrm>
            <a:off x="5212230" y="327186"/>
            <a:ext cx="5246147" cy="5885724"/>
          </a:xfrm>
          <a:prstGeom prst="rect">
            <a:avLst/>
          </a:prstGeom>
        </p:spPr>
      </p:pic>
      <p:sp>
        <p:nvSpPr>
          <p:cNvPr id="7" name="TextBox 6">
            <a:extLst>
              <a:ext uri="{FF2B5EF4-FFF2-40B4-BE49-F238E27FC236}">
                <a16:creationId xmlns:a16="http://schemas.microsoft.com/office/drawing/2014/main" id="{7C09B27D-278C-0A5C-3B65-092AB6B1E274}"/>
              </a:ext>
            </a:extLst>
          </p:cNvPr>
          <p:cNvSpPr txBox="1"/>
          <p:nvPr/>
        </p:nvSpPr>
        <p:spPr>
          <a:xfrm>
            <a:off x="10540800" y="4694400"/>
            <a:ext cx="1433149" cy="369332"/>
          </a:xfrm>
          <a:prstGeom prst="rect">
            <a:avLst/>
          </a:prstGeom>
          <a:noFill/>
        </p:spPr>
        <p:txBody>
          <a:bodyPr wrap="none" rtlCol="0">
            <a:spAutoFit/>
          </a:bodyPr>
          <a:lstStyle/>
          <a:p>
            <a:r>
              <a:rPr lang="en-US" dirty="0"/>
              <a:t>JavaScript???</a:t>
            </a:r>
          </a:p>
        </p:txBody>
      </p:sp>
    </p:spTree>
    <p:extLst>
      <p:ext uri="{BB962C8B-B14F-4D97-AF65-F5344CB8AC3E}">
        <p14:creationId xmlns:p14="http://schemas.microsoft.com/office/powerpoint/2010/main" val="4250659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64D0EA-438A-948A-3244-2A5C529F65DA}"/>
              </a:ext>
            </a:extLst>
          </p:cNvPr>
          <p:cNvSpPr>
            <a:spLocks noGrp="1"/>
          </p:cNvSpPr>
          <p:nvPr>
            <p:ph type="sldNum" sz="quarter" idx="12"/>
          </p:nvPr>
        </p:nvSpPr>
        <p:spPr/>
        <p:txBody>
          <a:bodyPr/>
          <a:lstStyle/>
          <a:p>
            <a:fld id="{C07DC86F-0426-4FBD-8A23-C4CB7F6069E3}" type="slidenum">
              <a:rPr lang="en-US" smtClean="0"/>
              <a:t>4</a:t>
            </a:fld>
            <a:endParaRPr lang="en-US"/>
          </a:p>
        </p:txBody>
      </p:sp>
      <p:pic>
        <p:nvPicPr>
          <p:cNvPr id="3" name="Picture 2">
            <a:extLst>
              <a:ext uri="{FF2B5EF4-FFF2-40B4-BE49-F238E27FC236}">
                <a16:creationId xmlns:a16="http://schemas.microsoft.com/office/drawing/2014/main" id="{6F32481A-F45B-688F-D107-6B25BCC4AE4C}"/>
              </a:ext>
            </a:extLst>
          </p:cNvPr>
          <p:cNvPicPr>
            <a:picLocks noChangeAspect="1"/>
          </p:cNvPicPr>
          <p:nvPr/>
        </p:nvPicPr>
        <p:blipFill rotWithShape="1">
          <a:blip r:embed="rId2"/>
          <a:srcRect l="4747" t="8762" r="5604" b="10215"/>
          <a:stretch/>
        </p:blipFill>
        <p:spPr>
          <a:xfrm>
            <a:off x="167899" y="56555"/>
            <a:ext cx="11856202" cy="6031647"/>
          </a:xfrm>
          <a:prstGeom prst="rect">
            <a:avLst/>
          </a:prstGeom>
        </p:spPr>
      </p:pic>
      <p:sp>
        <p:nvSpPr>
          <p:cNvPr id="5" name="TextBox 4">
            <a:extLst>
              <a:ext uri="{FF2B5EF4-FFF2-40B4-BE49-F238E27FC236}">
                <a16:creationId xmlns:a16="http://schemas.microsoft.com/office/drawing/2014/main" id="{C55C8310-018F-9639-6931-67A35D4E1F9F}"/>
              </a:ext>
            </a:extLst>
          </p:cNvPr>
          <p:cNvSpPr txBox="1"/>
          <p:nvPr/>
        </p:nvSpPr>
        <p:spPr>
          <a:xfrm>
            <a:off x="706311" y="6129943"/>
            <a:ext cx="11149891" cy="369332"/>
          </a:xfrm>
          <a:prstGeom prst="rect">
            <a:avLst/>
          </a:prstGeom>
          <a:noFill/>
        </p:spPr>
        <p:txBody>
          <a:bodyPr wrap="square">
            <a:spAutoFit/>
          </a:bodyPr>
          <a:lstStyle/>
          <a:p>
            <a:r>
              <a:rPr lang="en-US" dirty="0"/>
              <a:t>12th century Chinese print of a farmer and ox plow.   </a:t>
            </a:r>
          </a:p>
        </p:txBody>
      </p:sp>
      <p:sp>
        <p:nvSpPr>
          <p:cNvPr id="7" name="TextBox 6">
            <a:extLst>
              <a:ext uri="{FF2B5EF4-FFF2-40B4-BE49-F238E27FC236}">
                <a16:creationId xmlns:a16="http://schemas.microsoft.com/office/drawing/2014/main" id="{B5DD6604-2CBB-BB01-851D-B454DEEAE60A}"/>
              </a:ext>
            </a:extLst>
          </p:cNvPr>
          <p:cNvSpPr txBox="1"/>
          <p:nvPr/>
        </p:nvSpPr>
        <p:spPr>
          <a:xfrm>
            <a:off x="186655" y="6457534"/>
            <a:ext cx="6094602" cy="276999"/>
          </a:xfrm>
          <a:prstGeom prst="rect">
            <a:avLst/>
          </a:prstGeom>
          <a:noFill/>
        </p:spPr>
        <p:txBody>
          <a:bodyPr wrap="square">
            <a:spAutoFit/>
          </a:bodyPr>
          <a:lstStyle/>
          <a:p>
            <a:r>
              <a:rPr lang="en-US" sz="1200" dirty="0"/>
              <a:t>https://www.history.com/news/han-dynasty-inventions</a:t>
            </a:r>
          </a:p>
        </p:txBody>
      </p:sp>
    </p:spTree>
    <p:extLst>
      <p:ext uri="{BB962C8B-B14F-4D97-AF65-F5344CB8AC3E}">
        <p14:creationId xmlns:p14="http://schemas.microsoft.com/office/powerpoint/2010/main" val="1236917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AEB7C-CF92-866A-150D-81CF67D9B214}"/>
              </a:ext>
            </a:extLst>
          </p:cNvPr>
          <p:cNvSpPr>
            <a:spLocks noGrp="1"/>
          </p:cNvSpPr>
          <p:nvPr>
            <p:ph type="title"/>
          </p:nvPr>
        </p:nvSpPr>
        <p:spPr/>
        <p:txBody>
          <a:bodyPr/>
          <a:lstStyle/>
          <a:p>
            <a:r>
              <a:rPr lang="en-US" dirty="0"/>
              <a:t>Activity 7   Shiny app</a:t>
            </a:r>
          </a:p>
        </p:txBody>
      </p:sp>
      <p:sp>
        <p:nvSpPr>
          <p:cNvPr id="3" name="Content Placeholder 2">
            <a:extLst>
              <a:ext uri="{FF2B5EF4-FFF2-40B4-BE49-F238E27FC236}">
                <a16:creationId xmlns:a16="http://schemas.microsoft.com/office/drawing/2014/main" id="{49DA616E-E657-03D2-E56F-AC8990C0411E}"/>
              </a:ext>
            </a:extLst>
          </p:cNvPr>
          <p:cNvSpPr>
            <a:spLocks noGrp="1"/>
          </p:cNvSpPr>
          <p:nvPr>
            <p:ph idx="1"/>
          </p:nvPr>
        </p:nvSpPr>
        <p:spPr/>
        <p:txBody>
          <a:bodyPr/>
          <a:lstStyle/>
          <a:p>
            <a:pPr marL="0" indent="0">
              <a:buNone/>
            </a:pPr>
            <a:endParaRPr lang="en-US" sz="3600" dirty="0"/>
          </a:p>
          <a:p>
            <a:r>
              <a:rPr lang="en-US" sz="3600" dirty="0">
                <a:solidFill>
                  <a:srgbClr val="FFFF00"/>
                </a:solidFill>
              </a:rPr>
              <a:t>Create a shiny app. When I upload a file, the first few rows of the data are shown.</a:t>
            </a:r>
          </a:p>
          <a:p>
            <a:endParaRPr lang="en-US" dirty="0"/>
          </a:p>
          <a:p>
            <a:r>
              <a:rPr lang="en-US" dirty="0"/>
              <a:t>Upload the file : GSE3770_sailfish.csv</a:t>
            </a:r>
          </a:p>
          <a:p>
            <a:endParaRPr lang="en-US" dirty="0"/>
          </a:p>
        </p:txBody>
      </p:sp>
      <p:sp>
        <p:nvSpPr>
          <p:cNvPr id="4" name="Slide Number Placeholder 3">
            <a:extLst>
              <a:ext uri="{FF2B5EF4-FFF2-40B4-BE49-F238E27FC236}">
                <a16:creationId xmlns:a16="http://schemas.microsoft.com/office/drawing/2014/main" id="{F9710FB5-3528-D3F3-4A3D-21C46E6EF493}"/>
              </a:ext>
            </a:extLst>
          </p:cNvPr>
          <p:cNvSpPr>
            <a:spLocks noGrp="1"/>
          </p:cNvSpPr>
          <p:nvPr>
            <p:ph type="sldNum" sz="quarter" idx="12"/>
          </p:nvPr>
        </p:nvSpPr>
        <p:spPr/>
        <p:txBody>
          <a:bodyPr/>
          <a:lstStyle/>
          <a:p>
            <a:fld id="{C07DC86F-0426-4FBD-8A23-C4CB7F6069E3}" type="slidenum">
              <a:rPr lang="en-US" smtClean="0"/>
              <a:t>40</a:t>
            </a:fld>
            <a:endParaRPr lang="en-US"/>
          </a:p>
        </p:txBody>
      </p:sp>
      <p:sp>
        <p:nvSpPr>
          <p:cNvPr id="6" name="TextBox 5">
            <a:extLst>
              <a:ext uri="{FF2B5EF4-FFF2-40B4-BE49-F238E27FC236}">
                <a16:creationId xmlns:a16="http://schemas.microsoft.com/office/drawing/2014/main" id="{3454184A-41EB-006E-7CCA-E6A44124025E}"/>
              </a:ext>
            </a:extLst>
          </p:cNvPr>
          <p:cNvSpPr txBox="1"/>
          <p:nvPr/>
        </p:nvSpPr>
        <p:spPr>
          <a:xfrm>
            <a:off x="8334375" y="5530632"/>
            <a:ext cx="1647825" cy="646331"/>
          </a:xfrm>
          <a:prstGeom prst="rect">
            <a:avLst/>
          </a:prstGeom>
          <a:noFill/>
        </p:spPr>
        <p:txBody>
          <a:bodyPr wrap="square" rtlCol="0">
            <a:spAutoFit/>
          </a:bodyPr>
          <a:lstStyle/>
          <a:p>
            <a:r>
              <a:rPr lang="en-US" dirty="0"/>
              <a:t>Do you want to have coffee?</a:t>
            </a:r>
          </a:p>
        </p:txBody>
      </p:sp>
    </p:spTree>
    <p:extLst>
      <p:ext uri="{BB962C8B-B14F-4D97-AF65-F5344CB8AC3E}">
        <p14:creationId xmlns:p14="http://schemas.microsoft.com/office/powerpoint/2010/main" val="2274100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17E0-ACDE-6313-7965-FDC5341A2EAB}"/>
              </a:ext>
            </a:extLst>
          </p:cNvPr>
          <p:cNvSpPr>
            <a:spLocks noGrp="1"/>
          </p:cNvSpPr>
          <p:nvPr>
            <p:ph type="title"/>
          </p:nvPr>
        </p:nvSpPr>
        <p:spPr/>
        <p:txBody>
          <a:bodyPr/>
          <a:lstStyle/>
          <a:p>
            <a:r>
              <a:rPr lang="en-US" dirty="0"/>
              <a:t>Activity 8</a:t>
            </a:r>
          </a:p>
        </p:txBody>
      </p:sp>
      <p:sp>
        <p:nvSpPr>
          <p:cNvPr id="3" name="Content Placeholder 2">
            <a:extLst>
              <a:ext uri="{FF2B5EF4-FFF2-40B4-BE49-F238E27FC236}">
                <a16:creationId xmlns:a16="http://schemas.microsoft.com/office/drawing/2014/main" id="{B4A03634-F439-7B81-BDA4-97BB353CF82A}"/>
              </a:ext>
            </a:extLst>
          </p:cNvPr>
          <p:cNvSpPr>
            <a:spLocks noGrp="1"/>
          </p:cNvSpPr>
          <p:nvPr>
            <p:ph idx="1"/>
          </p:nvPr>
        </p:nvSpPr>
        <p:spPr/>
        <p:txBody>
          <a:bodyPr>
            <a:normAutofit/>
          </a:bodyPr>
          <a:lstStyle/>
          <a:p>
            <a:r>
              <a:rPr lang="en-US" sz="3600" dirty="0"/>
              <a:t>Treat the first columns as row names.   Create a boxplot for all other columns.</a:t>
            </a:r>
          </a:p>
        </p:txBody>
      </p:sp>
      <p:sp>
        <p:nvSpPr>
          <p:cNvPr id="4" name="Slide Number Placeholder 3">
            <a:extLst>
              <a:ext uri="{FF2B5EF4-FFF2-40B4-BE49-F238E27FC236}">
                <a16:creationId xmlns:a16="http://schemas.microsoft.com/office/drawing/2014/main" id="{BAAE73B1-9D5C-7667-4F77-1BF777E6813A}"/>
              </a:ext>
            </a:extLst>
          </p:cNvPr>
          <p:cNvSpPr>
            <a:spLocks noGrp="1"/>
          </p:cNvSpPr>
          <p:nvPr>
            <p:ph type="sldNum" sz="quarter" idx="12"/>
          </p:nvPr>
        </p:nvSpPr>
        <p:spPr/>
        <p:txBody>
          <a:bodyPr/>
          <a:lstStyle/>
          <a:p>
            <a:fld id="{C07DC86F-0426-4FBD-8A23-C4CB7F6069E3}" type="slidenum">
              <a:rPr lang="en-US" smtClean="0"/>
              <a:t>41</a:t>
            </a:fld>
            <a:endParaRPr lang="en-US"/>
          </a:p>
        </p:txBody>
      </p:sp>
    </p:spTree>
    <p:extLst>
      <p:ext uri="{BB962C8B-B14F-4D97-AF65-F5344CB8AC3E}">
        <p14:creationId xmlns:p14="http://schemas.microsoft.com/office/powerpoint/2010/main" val="1063498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0761-2C08-1015-7DF0-2C20BBC2CC02}"/>
              </a:ext>
            </a:extLst>
          </p:cNvPr>
          <p:cNvSpPr>
            <a:spLocks noGrp="1"/>
          </p:cNvSpPr>
          <p:nvPr>
            <p:ph type="title"/>
          </p:nvPr>
        </p:nvSpPr>
        <p:spPr/>
        <p:txBody>
          <a:bodyPr/>
          <a:lstStyle/>
          <a:p>
            <a:r>
              <a:rPr lang="en-US" dirty="0"/>
              <a:t>Activity 9: DESeq2 workflow</a:t>
            </a:r>
          </a:p>
        </p:txBody>
      </p:sp>
      <p:sp>
        <p:nvSpPr>
          <p:cNvPr id="3" name="Content Placeholder 2">
            <a:extLst>
              <a:ext uri="{FF2B5EF4-FFF2-40B4-BE49-F238E27FC236}">
                <a16:creationId xmlns:a16="http://schemas.microsoft.com/office/drawing/2014/main" id="{7AD90100-417B-4984-878D-2A718A6FAF26}"/>
              </a:ext>
            </a:extLst>
          </p:cNvPr>
          <p:cNvSpPr>
            <a:spLocks noGrp="1"/>
          </p:cNvSpPr>
          <p:nvPr>
            <p:ph idx="1"/>
          </p:nvPr>
        </p:nvSpPr>
        <p:spPr/>
        <p:txBody>
          <a:bodyPr/>
          <a:lstStyle/>
          <a:p>
            <a:r>
              <a:rPr lang="en-US"/>
              <a:t>Use </a:t>
            </a:r>
            <a:r>
              <a:rPr lang="en-US" dirty="0"/>
              <a:t>the </a:t>
            </a:r>
            <a:r>
              <a:rPr lang="en-US" dirty="0">
                <a:hlinkClick r:id="rId2"/>
              </a:rPr>
              <a:t>prompts.docx </a:t>
            </a:r>
            <a:r>
              <a:rPr lang="en-US" dirty="0"/>
              <a:t>file and the </a:t>
            </a:r>
            <a:r>
              <a:rPr lang="en-US" dirty="0">
                <a:hlinkClick r:id="rId3"/>
              </a:rPr>
              <a:t>GSE37704_sailfish.csv </a:t>
            </a:r>
            <a:r>
              <a:rPr lang="en-US" dirty="0"/>
              <a:t>file.</a:t>
            </a:r>
          </a:p>
          <a:p>
            <a:r>
              <a:rPr lang="en-US" dirty="0"/>
              <a:t>In ChatGPT + RStudio  or Chatlize.ai </a:t>
            </a:r>
          </a:p>
          <a:p>
            <a:pPr marL="0" indent="0">
              <a:buNone/>
            </a:pPr>
            <a:endParaRPr lang="en-US" dirty="0"/>
          </a:p>
        </p:txBody>
      </p:sp>
      <p:sp>
        <p:nvSpPr>
          <p:cNvPr id="4" name="Slide Number Placeholder 3">
            <a:extLst>
              <a:ext uri="{FF2B5EF4-FFF2-40B4-BE49-F238E27FC236}">
                <a16:creationId xmlns:a16="http://schemas.microsoft.com/office/drawing/2014/main" id="{44A3F65D-1FDB-CAE4-34DE-D8E319E52538}"/>
              </a:ext>
            </a:extLst>
          </p:cNvPr>
          <p:cNvSpPr>
            <a:spLocks noGrp="1"/>
          </p:cNvSpPr>
          <p:nvPr>
            <p:ph type="sldNum" sz="quarter" idx="12"/>
          </p:nvPr>
        </p:nvSpPr>
        <p:spPr/>
        <p:txBody>
          <a:bodyPr/>
          <a:lstStyle/>
          <a:p>
            <a:fld id="{C07DC86F-0426-4FBD-8A23-C4CB7F6069E3}" type="slidenum">
              <a:rPr lang="en-US" smtClean="0"/>
              <a:t>42</a:t>
            </a:fld>
            <a:endParaRPr lang="en-US"/>
          </a:p>
        </p:txBody>
      </p:sp>
      <p:sp>
        <p:nvSpPr>
          <p:cNvPr id="5" name="Rectangle 4">
            <a:extLst>
              <a:ext uri="{FF2B5EF4-FFF2-40B4-BE49-F238E27FC236}">
                <a16:creationId xmlns:a16="http://schemas.microsoft.com/office/drawing/2014/main" id="{FE64B424-1A6F-AA2F-6CA8-F414CD331203}"/>
              </a:ext>
            </a:extLst>
          </p:cNvPr>
          <p:cNvSpPr/>
          <p:nvPr/>
        </p:nvSpPr>
        <p:spPr>
          <a:xfrm>
            <a:off x="987552" y="3249993"/>
            <a:ext cx="1267968" cy="469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Read Data</a:t>
            </a:r>
          </a:p>
        </p:txBody>
      </p:sp>
      <p:sp>
        <p:nvSpPr>
          <p:cNvPr id="8" name="Rectangle 7">
            <a:extLst>
              <a:ext uri="{FF2B5EF4-FFF2-40B4-BE49-F238E27FC236}">
                <a16:creationId xmlns:a16="http://schemas.microsoft.com/office/drawing/2014/main" id="{3552F0F5-7702-81FC-C70B-5D6990D2D844}"/>
              </a:ext>
            </a:extLst>
          </p:cNvPr>
          <p:cNvSpPr/>
          <p:nvPr/>
        </p:nvSpPr>
        <p:spPr>
          <a:xfrm>
            <a:off x="2668524" y="3249993"/>
            <a:ext cx="2066544" cy="469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 annotation</a:t>
            </a:r>
          </a:p>
        </p:txBody>
      </p:sp>
      <p:sp>
        <p:nvSpPr>
          <p:cNvPr id="9" name="Rectangle 8">
            <a:extLst>
              <a:ext uri="{FF2B5EF4-FFF2-40B4-BE49-F238E27FC236}">
                <a16:creationId xmlns:a16="http://schemas.microsoft.com/office/drawing/2014/main" id="{5A7F4DBE-273F-9122-039F-F6E29FA51086}"/>
              </a:ext>
            </a:extLst>
          </p:cNvPr>
          <p:cNvSpPr/>
          <p:nvPr/>
        </p:nvSpPr>
        <p:spPr>
          <a:xfrm>
            <a:off x="5148072" y="3249993"/>
            <a:ext cx="1267968" cy="469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a:t>
            </a:r>
          </a:p>
        </p:txBody>
      </p:sp>
      <p:sp>
        <p:nvSpPr>
          <p:cNvPr id="10" name="Rectangle 9">
            <a:extLst>
              <a:ext uri="{FF2B5EF4-FFF2-40B4-BE49-F238E27FC236}">
                <a16:creationId xmlns:a16="http://schemas.microsoft.com/office/drawing/2014/main" id="{1F8FEFEF-A52F-8621-C5D4-096445889AE1}"/>
              </a:ext>
            </a:extLst>
          </p:cNvPr>
          <p:cNvSpPr/>
          <p:nvPr/>
        </p:nvSpPr>
        <p:spPr>
          <a:xfrm>
            <a:off x="6885432" y="3249993"/>
            <a:ext cx="1267968" cy="469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Heatmap</a:t>
            </a:r>
          </a:p>
        </p:txBody>
      </p:sp>
      <p:sp>
        <p:nvSpPr>
          <p:cNvPr id="11" name="Rectangle 10">
            <a:extLst>
              <a:ext uri="{FF2B5EF4-FFF2-40B4-BE49-F238E27FC236}">
                <a16:creationId xmlns:a16="http://schemas.microsoft.com/office/drawing/2014/main" id="{BBB605B9-4ADB-8A87-5F6B-E44D309E11BC}"/>
              </a:ext>
            </a:extLst>
          </p:cNvPr>
          <p:cNvSpPr/>
          <p:nvPr/>
        </p:nvSpPr>
        <p:spPr>
          <a:xfrm>
            <a:off x="8674608" y="3249993"/>
            <a:ext cx="1267968" cy="469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a:t>
            </a:r>
          </a:p>
        </p:txBody>
      </p:sp>
      <p:sp>
        <p:nvSpPr>
          <p:cNvPr id="12" name="Rectangle 11">
            <a:extLst>
              <a:ext uri="{FF2B5EF4-FFF2-40B4-BE49-F238E27FC236}">
                <a16:creationId xmlns:a16="http://schemas.microsoft.com/office/drawing/2014/main" id="{A29B7FF4-F412-7594-60A4-6DEDACF776D3}"/>
              </a:ext>
            </a:extLst>
          </p:cNvPr>
          <p:cNvSpPr/>
          <p:nvPr/>
        </p:nvSpPr>
        <p:spPr>
          <a:xfrm>
            <a:off x="8820912" y="4224528"/>
            <a:ext cx="1267968" cy="469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DESeq2</a:t>
            </a:r>
          </a:p>
        </p:txBody>
      </p:sp>
      <p:sp>
        <p:nvSpPr>
          <p:cNvPr id="13" name="Rectangle 12">
            <a:extLst>
              <a:ext uri="{FF2B5EF4-FFF2-40B4-BE49-F238E27FC236}">
                <a16:creationId xmlns:a16="http://schemas.microsoft.com/office/drawing/2014/main" id="{5402CEA7-2D24-0EF6-D4B0-4A32DE210E82}"/>
              </a:ext>
            </a:extLst>
          </p:cNvPr>
          <p:cNvSpPr/>
          <p:nvPr/>
        </p:nvSpPr>
        <p:spPr>
          <a:xfrm>
            <a:off x="7065264" y="4224528"/>
            <a:ext cx="1267968" cy="469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DEGs</a:t>
            </a:r>
          </a:p>
        </p:txBody>
      </p:sp>
      <p:sp>
        <p:nvSpPr>
          <p:cNvPr id="14" name="Rectangle 13">
            <a:extLst>
              <a:ext uri="{FF2B5EF4-FFF2-40B4-BE49-F238E27FC236}">
                <a16:creationId xmlns:a16="http://schemas.microsoft.com/office/drawing/2014/main" id="{A6E0AE1F-F339-0D30-2BC0-02BA8FC60D45}"/>
              </a:ext>
            </a:extLst>
          </p:cNvPr>
          <p:cNvSpPr/>
          <p:nvPr/>
        </p:nvSpPr>
        <p:spPr>
          <a:xfrm>
            <a:off x="4962144" y="4224528"/>
            <a:ext cx="1627632" cy="469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 enrichment</a:t>
            </a:r>
          </a:p>
        </p:txBody>
      </p:sp>
      <p:cxnSp>
        <p:nvCxnSpPr>
          <p:cNvPr id="16" name="Straight Arrow Connector 15">
            <a:extLst>
              <a:ext uri="{FF2B5EF4-FFF2-40B4-BE49-F238E27FC236}">
                <a16:creationId xmlns:a16="http://schemas.microsoft.com/office/drawing/2014/main" id="{7C4F570B-79FD-D3BD-E42C-FE02D7FEA310}"/>
              </a:ext>
            </a:extLst>
          </p:cNvPr>
          <p:cNvCxnSpPr>
            <a:cxnSpLocks/>
            <a:stCxn id="5" idx="3"/>
            <a:endCxn id="8" idx="1"/>
          </p:cNvCxnSpPr>
          <p:nvPr/>
        </p:nvCxnSpPr>
        <p:spPr>
          <a:xfrm>
            <a:off x="2255520" y="3484689"/>
            <a:ext cx="4130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95AE7-FCAC-B810-0573-419FE3482599}"/>
              </a:ext>
            </a:extLst>
          </p:cNvPr>
          <p:cNvCxnSpPr>
            <a:cxnSpLocks/>
            <a:stCxn id="8" idx="3"/>
            <a:endCxn id="9" idx="1"/>
          </p:cNvCxnSpPr>
          <p:nvPr/>
        </p:nvCxnSpPr>
        <p:spPr>
          <a:xfrm>
            <a:off x="4735068" y="3484689"/>
            <a:ext cx="4130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D0984B-55BC-0DCE-4894-BEE6042EC761}"/>
              </a:ext>
            </a:extLst>
          </p:cNvPr>
          <p:cNvCxnSpPr>
            <a:cxnSpLocks/>
            <a:stCxn id="9" idx="3"/>
            <a:endCxn id="10" idx="1"/>
          </p:cNvCxnSpPr>
          <p:nvPr/>
        </p:nvCxnSpPr>
        <p:spPr>
          <a:xfrm>
            <a:off x="6416040" y="3484689"/>
            <a:ext cx="469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870BA06-B4B8-37F9-F229-59EE2F0994CE}"/>
              </a:ext>
            </a:extLst>
          </p:cNvPr>
          <p:cNvCxnSpPr>
            <a:cxnSpLocks/>
            <a:stCxn id="10" idx="3"/>
            <a:endCxn id="11" idx="1"/>
          </p:cNvCxnSpPr>
          <p:nvPr/>
        </p:nvCxnSpPr>
        <p:spPr>
          <a:xfrm>
            <a:off x="8153400" y="3484689"/>
            <a:ext cx="521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4E11BC-B659-0BD3-10E8-8478151AAE1A}"/>
              </a:ext>
            </a:extLst>
          </p:cNvPr>
          <p:cNvCxnSpPr>
            <a:stCxn id="11" idx="2"/>
            <a:endCxn id="12" idx="0"/>
          </p:cNvCxnSpPr>
          <p:nvPr/>
        </p:nvCxnSpPr>
        <p:spPr>
          <a:xfrm>
            <a:off x="9308592" y="3719385"/>
            <a:ext cx="146304" cy="505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7D351BB-1B92-9E37-DE95-EC0290715EA4}"/>
              </a:ext>
            </a:extLst>
          </p:cNvPr>
          <p:cNvCxnSpPr>
            <a:cxnSpLocks/>
            <a:stCxn id="12" idx="1"/>
            <a:endCxn id="13" idx="3"/>
          </p:cNvCxnSpPr>
          <p:nvPr/>
        </p:nvCxnSpPr>
        <p:spPr>
          <a:xfrm flipH="1">
            <a:off x="8333232" y="4459224"/>
            <a:ext cx="487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974F25C-6B52-BD78-C633-A568221F5684}"/>
              </a:ext>
            </a:extLst>
          </p:cNvPr>
          <p:cNvCxnSpPr>
            <a:cxnSpLocks/>
            <a:stCxn id="13" idx="1"/>
            <a:endCxn id="14" idx="3"/>
          </p:cNvCxnSpPr>
          <p:nvPr/>
        </p:nvCxnSpPr>
        <p:spPr>
          <a:xfrm flipH="1">
            <a:off x="6589776" y="4459224"/>
            <a:ext cx="475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B5C77BE-5577-1105-5E27-9458C8837292}"/>
              </a:ext>
            </a:extLst>
          </p:cNvPr>
          <p:cNvSpPr txBox="1"/>
          <p:nvPr/>
        </p:nvSpPr>
        <p:spPr>
          <a:xfrm>
            <a:off x="838200" y="5463314"/>
            <a:ext cx="2145792" cy="553998"/>
          </a:xfrm>
          <a:prstGeom prst="rect">
            <a:avLst/>
          </a:prstGeom>
          <a:noFill/>
        </p:spPr>
        <p:txBody>
          <a:bodyPr wrap="square" rtlCol="0">
            <a:spAutoFit/>
          </a:bodyPr>
          <a:lstStyle/>
          <a:p>
            <a:r>
              <a:rPr lang="en-US" sz="3000" dirty="0">
                <a:hlinkClick r:id="rId4"/>
              </a:rPr>
              <a:t>See results</a:t>
            </a:r>
            <a:r>
              <a:rPr lang="en-US" sz="3000" dirty="0"/>
              <a:t> </a:t>
            </a:r>
          </a:p>
        </p:txBody>
      </p:sp>
    </p:spTree>
    <p:extLst>
      <p:ext uri="{BB962C8B-B14F-4D97-AF65-F5344CB8AC3E}">
        <p14:creationId xmlns:p14="http://schemas.microsoft.com/office/powerpoint/2010/main" val="2720181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9C029D-86F1-C7DE-0E94-7F7F0E5B6F0F}"/>
              </a:ext>
            </a:extLst>
          </p:cNvPr>
          <p:cNvSpPr>
            <a:spLocks noGrp="1"/>
          </p:cNvSpPr>
          <p:nvPr>
            <p:ph type="ctrTitle"/>
          </p:nvPr>
        </p:nvSpPr>
        <p:spPr/>
        <p:txBody>
          <a:bodyPr/>
          <a:lstStyle/>
          <a:p>
            <a:r>
              <a:rPr lang="en-US" dirty="0"/>
              <a:t>Part I. Demo</a:t>
            </a:r>
          </a:p>
        </p:txBody>
      </p:sp>
      <p:sp>
        <p:nvSpPr>
          <p:cNvPr id="4" name="Subtitle 3">
            <a:extLst>
              <a:ext uri="{FF2B5EF4-FFF2-40B4-BE49-F238E27FC236}">
                <a16:creationId xmlns:a16="http://schemas.microsoft.com/office/drawing/2014/main" id="{D46A7397-72BB-90C9-50EC-6FE9B6CDA3B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E80E37DA-9A75-351F-48A3-547F0E7F493D}"/>
              </a:ext>
            </a:extLst>
          </p:cNvPr>
          <p:cNvSpPr>
            <a:spLocks noGrp="1"/>
          </p:cNvSpPr>
          <p:nvPr>
            <p:ph type="sldNum" sz="quarter" idx="12"/>
          </p:nvPr>
        </p:nvSpPr>
        <p:spPr/>
        <p:txBody>
          <a:bodyPr/>
          <a:lstStyle/>
          <a:p>
            <a:fld id="{C07DC86F-0426-4FBD-8A23-C4CB7F6069E3}" type="slidenum">
              <a:rPr lang="en-US" smtClean="0"/>
              <a:t>5</a:t>
            </a:fld>
            <a:endParaRPr lang="en-US"/>
          </a:p>
        </p:txBody>
      </p:sp>
    </p:spTree>
    <p:extLst>
      <p:ext uri="{BB962C8B-B14F-4D97-AF65-F5344CB8AC3E}">
        <p14:creationId xmlns:p14="http://schemas.microsoft.com/office/powerpoint/2010/main" val="295251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A063E-63CC-7082-7B7B-1E90F313362D}"/>
              </a:ext>
            </a:extLst>
          </p:cNvPr>
          <p:cNvSpPr>
            <a:spLocks noGrp="1"/>
          </p:cNvSpPr>
          <p:nvPr>
            <p:ph type="ctrTitle"/>
          </p:nvPr>
        </p:nvSpPr>
        <p:spPr>
          <a:xfrm>
            <a:off x="1250307" y="72323"/>
            <a:ext cx="9144000" cy="1389343"/>
          </a:xfrm>
        </p:spPr>
        <p:txBody>
          <a:bodyPr>
            <a:normAutofit/>
          </a:bodyPr>
          <a:lstStyle/>
          <a:p>
            <a:r>
              <a:rPr lang="en-US" dirty="0"/>
              <a:t>Part I. Demos</a:t>
            </a:r>
          </a:p>
        </p:txBody>
      </p:sp>
      <p:sp>
        <p:nvSpPr>
          <p:cNvPr id="3" name="Subtitle 2">
            <a:extLst>
              <a:ext uri="{FF2B5EF4-FFF2-40B4-BE49-F238E27FC236}">
                <a16:creationId xmlns:a16="http://schemas.microsoft.com/office/drawing/2014/main" id="{838BDA7B-0C5C-7B74-0AD3-EAB6DC0A0564}"/>
              </a:ext>
            </a:extLst>
          </p:cNvPr>
          <p:cNvSpPr>
            <a:spLocks noGrp="1"/>
          </p:cNvSpPr>
          <p:nvPr>
            <p:ph type="subTitle" idx="1"/>
          </p:nvPr>
        </p:nvSpPr>
        <p:spPr>
          <a:xfrm>
            <a:off x="333375" y="1461666"/>
            <a:ext cx="10372725" cy="4505325"/>
          </a:xfrm>
        </p:spPr>
        <p:txBody>
          <a:bodyPr>
            <a:normAutofit/>
          </a:bodyPr>
          <a:lstStyle/>
          <a:p>
            <a:endParaRPr lang="en-US" dirty="0"/>
          </a:p>
          <a:p>
            <a:r>
              <a:rPr lang="en-US" sz="3600" dirty="0"/>
              <a:t>RTutor</a:t>
            </a:r>
            <a:r>
              <a:rPr lang="en-US" sz="3600" dirty="0">
                <a:hlinkClick r:id="rId2"/>
              </a:rPr>
              <a:t>https://RTutor.ai</a:t>
            </a:r>
            <a:r>
              <a:rPr lang="en-US" sz="3600" dirty="0"/>
              <a:t>  </a:t>
            </a:r>
          </a:p>
          <a:p>
            <a:r>
              <a:rPr lang="en-US" sz="3600" dirty="0" err="1"/>
              <a:t>Chatlize</a:t>
            </a:r>
            <a:r>
              <a:rPr lang="en-US" sz="3600" dirty="0"/>
              <a:t> </a:t>
            </a:r>
            <a:r>
              <a:rPr lang="en-US" sz="3600" dirty="0">
                <a:hlinkClick r:id="rId3"/>
              </a:rPr>
              <a:t>https://Chatlize.ai</a:t>
            </a:r>
            <a:endParaRPr lang="en-US" sz="3600" dirty="0"/>
          </a:p>
          <a:p>
            <a:r>
              <a:rPr lang="en-US" sz="3600" dirty="0"/>
              <a:t>iDEP    </a:t>
            </a:r>
            <a:r>
              <a:rPr lang="en-US" sz="3600" dirty="0">
                <a:hlinkClick r:id="rId4"/>
              </a:rPr>
              <a:t>http://bioinformatics.sdstate.edu/idep11/</a:t>
            </a:r>
            <a:r>
              <a:rPr lang="en-US" sz="3600" dirty="0"/>
              <a:t> </a:t>
            </a:r>
          </a:p>
          <a:p>
            <a:r>
              <a:rPr lang="en-US" sz="3600" dirty="0"/>
              <a:t>ShinyGO   </a:t>
            </a:r>
            <a:r>
              <a:rPr lang="en-US" sz="3600" dirty="0">
                <a:hlinkClick r:id="rId5"/>
              </a:rPr>
              <a:t>http://bioinformatics.sdstate.edu/go/</a:t>
            </a:r>
            <a:r>
              <a:rPr lang="en-US" sz="3600" dirty="0"/>
              <a:t> </a:t>
            </a:r>
          </a:p>
          <a:p>
            <a:r>
              <a:rPr lang="en-US" sz="3600" dirty="0">
                <a:hlinkClick r:id="rId2"/>
              </a:rPr>
              <a:t>https://RTutor.ai</a:t>
            </a:r>
            <a:r>
              <a:rPr lang="en-US" sz="3600" dirty="0"/>
              <a:t> </a:t>
            </a:r>
          </a:p>
        </p:txBody>
      </p:sp>
    </p:spTree>
    <p:extLst>
      <p:ext uri="{BB962C8B-B14F-4D97-AF65-F5344CB8AC3E}">
        <p14:creationId xmlns:p14="http://schemas.microsoft.com/office/powerpoint/2010/main" val="540813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00740AD-EAB4-D6CE-2436-2BF55A26E91F}"/>
              </a:ext>
            </a:extLst>
          </p:cNvPr>
          <p:cNvSpPr>
            <a:spLocks noGrp="1"/>
          </p:cNvSpPr>
          <p:nvPr>
            <p:ph type="title"/>
          </p:nvPr>
        </p:nvSpPr>
        <p:spPr>
          <a:xfrm>
            <a:off x="461097" y="-211838"/>
            <a:ext cx="7886700" cy="1325563"/>
          </a:xfrm>
        </p:spPr>
        <p:txBody>
          <a:bodyPr/>
          <a:lstStyle/>
          <a:p>
            <a:r>
              <a:rPr lang="en-US" dirty="0"/>
              <a:t>RTutor  design</a:t>
            </a:r>
          </a:p>
        </p:txBody>
      </p:sp>
      <p:pic>
        <p:nvPicPr>
          <p:cNvPr id="27" name="Picture 26">
            <a:extLst>
              <a:ext uri="{FF2B5EF4-FFF2-40B4-BE49-F238E27FC236}">
                <a16:creationId xmlns:a16="http://schemas.microsoft.com/office/drawing/2014/main" id="{FB5C956B-BFF8-23FC-F7C6-1CFD18222171}"/>
              </a:ext>
            </a:extLst>
          </p:cNvPr>
          <p:cNvPicPr>
            <a:picLocks noChangeAspect="1"/>
          </p:cNvPicPr>
          <p:nvPr/>
        </p:nvPicPr>
        <p:blipFill>
          <a:blip r:embed="rId2"/>
          <a:stretch>
            <a:fillRect/>
          </a:stretch>
        </p:blipFill>
        <p:spPr>
          <a:xfrm>
            <a:off x="1851758" y="873579"/>
            <a:ext cx="7356897" cy="5786101"/>
          </a:xfrm>
          <a:prstGeom prst="rect">
            <a:avLst/>
          </a:prstGeom>
        </p:spPr>
      </p:pic>
    </p:spTree>
    <p:extLst>
      <p:ext uri="{BB962C8B-B14F-4D97-AF65-F5344CB8AC3E}">
        <p14:creationId xmlns:p14="http://schemas.microsoft.com/office/powerpoint/2010/main" val="291215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E792-34E6-23E5-083F-8BEDED7A6AAF}"/>
              </a:ext>
            </a:extLst>
          </p:cNvPr>
          <p:cNvSpPr>
            <a:spLocks noGrp="1"/>
          </p:cNvSpPr>
          <p:nvPr>
            <p:ph type="ctrTitle"/>
          </p:nvPr>
        </p:nvSpPr>
        <p:spPr/>
        <p:txBody>
          <a:bodyPr/>
          <a:lstStyle/>
          <a:p>
            <a:r>
              <a:rPr lang="en-US" dirty="0"/>
              <a:t>Part II: Coding with ChatGPT</a:t>
            </a:r>
          </a:p>
        </p:txBody>
      </p:sp>
      <p:sp>
        <p:nvSpPr>
          <p:cNvPr id="3" name="Subtitle 2">
            <a:extLst>
              <a:ext uri="{FF2B5EF4-FFF2-40B4-BE49-F238E27FC236}">
                <a16:creationId xmlns:a16="http://schemas.microsoft.com/office/drawing/2014/main" id="{C5BE90BF-7708-FC59-B869-9C45EA07484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0D7C36C-F60F-B664-7677-901B4B87F488}"/>
              </a:ext>
            </a:extLst>
          </p:cNvPr>
          <p:cNvSpPr>
            <a:spLocks noGrp="1"/>
          </p:cNvSpPr>
          <p:nvPr>
            <p:ph type="sldNum" sz="quarter" idx="12"/>
          </p:nvPr>
        </p:nvSpPr>
        <p:spPr/>
        <p:txBody>
          <a:bodyPr/>
          <a:lstStyle/>
          <a:p>
            <a:fld id="{C07DC86F-0426-4FBD-8A23-C4CB7F6069E3}" type="slidenum">
              <a:rPr lang="en-US" smtClean="0"/>
              <a:t>8</a:t>
            </a:fld>
            <a:endParaRPr lang="en-US"/>
          </a:p>
        </p:txBody>
      </p:sp>
    </p:spTree>
    <p:extLst>
      <p:ext uri="{BB962C8B-B14F-4D97-AF65-F5344CB8AC3E}">
        <p14:creationId xmlns:p14="http://schemas.microsoft.com/office/powerpoint/2010/main" val="2337850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9F6FB-E1FA-75C4-76BF-1521E7FE25C2}"/>
              </a:ext>
            </a:extLst>
          </p:cNvPr>
          <p:cNvSpPr>
            <a:spLocks noGrp="1"/>
          </p:cNvSpPr>
          <p:nvPr>
            <p:ph type="title"/>
          </p:nvPr>
        </p:nvSpPr>
        <p:spPr>
          <a:xfrm>
            <a:off x="838200" y="85195"/>
            <a:ext cx="10515600" cy="1325563"/>
          </a:xfrm>
        </p:spPr>
        <p:txBody>
          <a:bodyPr/>
          <a:lstStyle/>
          <a:p>
            <a:r>
              <a:rPr lang="en-US" dirty="0"/>
              <a:t>Coding with ChatGPT</a:t>
            </a:r>
          </a:p>
        </p:txBody>
      </p:sp>
      <p:sp>
        <p:nvSpPr>
          <p:cNvPr id="3" name="Content Placeholder 2">
            <a:extLst>
              <a:ext uri="{FF2B5EF4-FFF2-40B4-BE49-F238E27FC236}">
                <a16:creationId xmlns:a16="http://schemas.microsoft.com/office/drawing/2014/main" id="{AD0122AD-3BB0-48B7-A3A9-9C2A7014676E}"/>
              </a:ext>
            </a:extLst>
          </p:cNvPr>
          <p:cNvSpPr>
            <a:spLocks noGrp="1"/>
          </p:cNvSpPr>
          <p:nvPr>
            <p:ph idx="1"/>
          </p:nvPr>
        </p:nvSpPr>
        <p:spPr>
          <a:xfrm>
            <a:off x="838200" y="1182158"/>
            <a:ext cx="10515600" cy="4237568"/>
          </a:xfrm>
        </p:spPr>
        <p:txBody>
          <a:bodyPr>
            <a:normAutofit/>
          </a:bodyPr>
          <a:lstStyle/>
          <a:p>
            <a:r>
              <a:rPr lang="en-US" dirty="0"/>
              <a:t>Models: </a:t>
            </a:r>
          </a:p>
          <a:p>
            <a:pPr lvl="1">
              <a:buFont typeface="Courier New" panose="02070309020205020404" pitchFamily="49" charset="0"/>
              <a:buChar char="o"/>
            </a:pPr>
            <a:r>
              <a:rPr lang="en-US" dirty="0"/>
              <a:t>GPT-4 is much better than GPT-3.5 </a:t>
            </a:r>
          </a:p>
          <a:p>
            <a:pPr lvl="1">
              <a:buFont typeface="Courier New" panose="02070309020205020404" pitchFamily="49" charset="0"/>
              <a:buChar char="o"/>
            </a:pPr>
            <a:r>
              <a:rPr lang="en-US" dirty="0"/>
              <a:t>Microsoft Bing Chat is based on GPT-4 (recommend)</a:t>
            </a:r>
          </a:p>
          <a:p>
            <a:pPr lvl="1">
              <a:buFont typeface="Courier New" panose="02070309020205020404" pitchFamily="49" charset="0"/>
              <a:buChar char="o"/>
            </a:pPr>
            <a:r>
              <a:rPr lang="en-US" dirty="0"/>
              <a:t>Phind.com</a:t>
            </a:r>
          </a:p>
          <a:p>
            <a:pPr lvl="1">
              <a:buFont typeface="Courier New" panose="02070309020205020404" pitchFamily="49" charset="0"/>
              <a:buChar char="o"/>
            </a:pPr>
            <a:r>
              <a:rPr lang="en-US" dirty="0"/>
              <a:t>Google Bard</a:t>
            </a:r>
          </a:p>
          <a:p>
            <a:r>
              <a:rPr lang="en-US" dirty="0"/>
              <a:t>Treat ChatGPT as a summer intern; email for code w/o data</a:t>
            </a:r>
          </a:p>
          <a:p>
            <a:r>
              <a:rPr lang="en-US" dirty="0"/>
              <a:t>Step by step; divide and conquer</a:t>
            </a:r>
          </a:p>
          <a:p>
            <a:r>
              <a:rPr lang="en-US" dirty="0"/>
              <a:t>Iterate</a:t>
            </a:r>
          </a:p>
          <a:p>
            <a:pPr lvl="1"/>
            <a:r>
              <a:rPr lang="en-US" dirty="0"/>
              <a:t>Ask for code </a:t>
            </a:r>
            <a:r>
              <a:rPr lang="en-US" dirty="0">
                <a:sym typeface="Wingdings" panose="05000000000000000000" pitchFamily="2" charset="2"/>
              </a:rPr>
              <a:t> Test  Send error code  Try again  Add feature </a:t>
            </a:r>
            <a:endParaRPr lang="en-US" dirty="0"/>
          </a:p>
        </p:txBody>
      </p:sp>
    </p:spTree>
    <p:extLst>
      <p:ext uri="{BB962C8B-B14F-4D97-AF65-F5344CB8AC3E}">
        <p14:creationId xmlns:p14="http://schemas.microsoft.com/office/powerpoint/2010/main" val="5600438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14257</TotalTime>
  <Words>1872</Words>
  <Application>Microsoft Office PowerPoint</Application>
  <PresentationFormat>Widescreen</PresentationFormat>
  <Paragraphs>263</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Amazon Ember</vt:lpstr>
      <vt:lpstr>Söhne</vt:lpstr>
      <vt:lpstr>Amasis MT Pro Black</vt:lpstr>
      <vt:lpstr>Arial</vt:lpstr>
      <vt:lpstr>Calibri</vt:lpstr>
      <vt:lpstr>Calibri Light</vt:lpstr>
      <vt:lpstr>Consolas</vt:lpstr>
      <vt:lpstr>Courier New</vt:lpstr>
      <vt:lpstr>Office Theme</vt:lpstr>
      <vt:lpstr>Tunis R user group workshop</vt:lpstr>
      <vt:lpstr>Prerequisite</vt:lpstr>
      <vt:lpstr>Plan</vt:lpstr>
      <vt:lpstr>PowerPoint Presentation</vt:lpstr>
      <vt:lpstr>Part I. Demo</vt:lpstr>
      <vt:lpstr>Part I. Demos</vt:lpstr>
      <vt:lpstr>RTutor  design</vt:lpstr>
      <vt:lpstr>Part II: Coding with ChatGPT</vt:lpstr>
      <vt:lpstr>Coding with ChatGPT</vt:lpstr>
      <vt:lpstr>Provide enough information</vt:lpstr>
      <vt:lpstr>Managing chat session</vt:lpstr>
      <vt:lpstr>Prompting strategies</vt:lpstr>
      <vt:lpstr>Chain of thoughts prompting</vt:lpstr>
      <vt:lpstr>PowerPoint Presentation</vt:lpstr>
      <vt:lpstr>Beyond coding</vt:lpstr>
      <vt:lpstr>Activity 1. Explain an algorithm. </vt:lpstr>
      <vt:lpstr>Activity 2: Find R functions for heatmap </vt:lpstr>
      <vt:lpstr>Activity 3: Code, test, &amp; debug</vt:lpstr>
      <vt:lpstr>Activity 4. Improve</vt:lpstr>
      <vt:lpstr>Activity 5: Add a color bar</vt:lpstr>
      <vt:lpstr>Activity 6: Try Bing Chat, Bard, Phind.com</vt:lpstr>
      <vt:lpstr>Prompt engineering</vt:lpstr>
      <vt:lpstr>PowerPoint Presentation</vt:lpstr>
      <vt:lpstr>PowerPoint Presentation</vt:lpstr>
      <vt:lpstr>PowerPoint Presentation</vt:lpstr>
      <vt:lpstr>It is an iterative process</vt:lpstr>
      <vt:lpstr>Start a new chat session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7   Shiny app</vt:lpstr>
      <vt:lpstr>Activity 8</vt:lpstr>
      <vt:lpstr>Activity 9: DESeq2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 Xijin</dc:creator>
  <cp:lastModifiedBy>Ge, Xijin</cp:lastModifiedBy>
  <cp:revision>214</cp:revision>
  <cp:lastPrinted>2023-02-07T00:57:34Z</cp:lastPrinted>
  <dcterms:created xsi:type="dcterms:W3CDTF">2023-02-02T13:42:39Z</dcterms:created>
  <dcterms:modified xsi:type="dcterms:W3CDTF">2023-06-19T21:41:36Z</dcterms:modified>
</cp:coreProperties>
</file>